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98" r:id="rId5"/>
    <p:sldId id="302" r:id="rId6"/>
    <p:sldId id="314" r:id="rId7"/>
    <p:sldId id="316" r:id="rId8"/>
    <p:sldId id="305" r:id="rId9"/>
    <p:sldId id="303" r:id="rId10"/>
    <p:sldId id="301" r:id="rId11"/>
    <p:sldId id="311" r:id="rId12"/>
    <p:sldId id="310" r:id="rId13"/>
    <p:sldId id="300" r:id="rId14"/>
    <p:sldId id="304" r:id="rId15"/>
    <p:sldId id="307" r:id="rId16"/>
    <p:sldId id="308" r:id="rId17"/>
    <p:sldId id="313" r:id="rId18"/>
    <p:sldId id="309" r:id="rId19"/>
    <p:sldId id="3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Persia" initials="JP" lastIdx="1" clrIdx="0">
    <p:extLst>
      <p:ext uri="{19B8F6BF-5375-455C-9EA6-DF929625EA0E}">
        <p15:presenceInfo xmlns:p15="http://schemas.microsoft.com/office/powerpoint/2012/main" userId="S::jpersia@BHNCDSB.CA::c0182def-d3b7-4c3b-b615-6602ab9f7e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231" autoAdjust="0"/>
  </p:normalViewPr>
  <p:slideViewPr>
    <p:cSldViewPr snapToGrid="0">
      <p:cViewPr varScale="1">
        <p:scale>
          <a:sx n="61" d="100"/>
          <a:sy n="61" d="100"/>
        </p:scale>
        <p:origin x="15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0DC2F-3DD0-417B-9E4B-65AA0F324E52}" type="doc">
      <dgm:prSet loTypeId="urn:microsoft.com/office/officeart/2005/8/layout/hProcess11" loCatId="process" qsTypeId="urn:microsoft.com/office/officeart/2005/8/quickstyle/3d3" qsCatId="3D" csTypeId="urn:microsoft.com/office/officeart/2005/8/colors/colorful1" csCatId="colorful" phldr="1"/>
      <dgm:spPr/>
      <dgm:t>
        <a:bodyPr/>
        <a:lstStyle/>
        <a:p>
          <a:endParaRPr lang="en-CA"/>
        </a:p>
      </dgm:t>
    </dgm:pt>
    <dgm:pt modelId="{130BA6E9-648D-4853-8ECF-BE93B2D36A5D}">
      <dgm:prSet phldrT="[Text]"/>
      <dgm:spPr/>
      <dgm:t>
        <a:bodyPr/>
        <a:lstStyle/>
        <a:p>
          <a:r>
            <a:rPr lang="en-US" dirty="0"/>
            <a:t>Asleep</a:t>
          </a:r>
          <a:endParaRPr lang="en-CA" dirty="0"/>
        </a:p>
      </dgm:t>
    </dgm:pt>
    <dgm:pt modelId="{D6487021-3258-434A-9114-572DB0F574D6}" type="parTrans" cxnId="{F1D4B5CC-ACDD-43E3-9236-0E641D0D7185}">
      <dgm:prSet/>
      <dgm:spPr/>
      <dgm:t>
        <a:bodyPr/>
        <a:lstStyle/>
        <a:p>
          <a:endParaRPr lang="en-CA"/>
        </a:p>
      </dgm:t>
    </dgm:pt>
    <dgm:pt modelId="{1A4D2CDF-1242-498D-B0E6-098F2DA9445F}" type="sibTrans" cxnId="{F1D4B5CC-ACDD-43E3-9236-0E641D0D7185}">
      <dgm:prSet/>
      <dgm:spPr/>
      <dgm:t>
        <a:bodyPr/>
        <a:lstStyle/>
        <a:p>
          <a:endParaRPr lang="en-CA"/>
        </a:p>
      </dgm:t>
    </dgm:pt>
    <dgm:pt modelId="{784661E7-EC4A-45E2-9FCD-B9971CFB896C}">
      <dgm:prSet phldrT="[Text]"/>
      <dgm:spPr/>
      <dgm:t>
        <a:bodyPr/>
        <a:lstStyle/>
        <a:p>
          <a:r>
            <a:rPr lang="en-US" dirty="0"/>
            <a:t>Drowsy	</a:t>
          </a:r>
          <a:endParaRPr lang="en-CA" dirty="0"/>
        </a:p>
      </dgm:t>
    </dgm:pt>
    <dgm:pt modelId="{52D21282-6D4C-404F-99F1-9CFED06ED5C1}" type="parTrans" cxnId="{78EABF39-0A37-47E1-A4C3-7DC3B0A8D388}">
      <dgm:prSet/>
      <dgm:spPr/>
      <dgm:t>
        <a:bodyPr/>
        <a:lstStyle/>
        <a:p>
          <a:endParaRPr lang="en-CA"/>
        </a:p>
      </dgm:t>
    </dgm:pt>
    <dgm:pt modelId="{29D6CCF8-827B-4ACE-9BED-A3B2E9B81265}" type="sibTrans" cxnId="{78EABF39-0A37-47E1-A4C3-7DC3B0A8D388}">
      <dgm:prSet/>
      <dgm:spPr/>
      <dgm:t>
        <a:bodyPr/>
        <a:lstStyle/>
        <a:p>
          <a:endParaRPr lang="en-CA"/>
        </a:p>
      </dgm:t>
    </dgm:pt>
    <dgm:pt modelId="{1A9DC44E-F83F-44A1-9499-EF86B56B1FFD}">
      <dgm:prSet phldrT="[Text]"/>
      <dgm:spPr/>
      <dgm:t>
        <a:bodyPr/>
        <a:lstStyle/>
        <a:p>
          <a:r>
            <a:rPr lang="en-US" dirty="0"/>
            <a:t>Calm, Focused Alert</a:t>
          </a:r>
          <a:endParaRPr lang="en-CA" dirty="0"/>
        </a:p>
      </dgm:t>
    </dgm:pt>
    <dgm:pt modelId="{93F636BC-E6E5-4876-BDD0-C69DB2540619}" type="parTrans" cxnId="{C4ABDEE2-D114-4025-88B5-289388F91D27}">
      <dgm:prSet/>
      <dgm:spPr/>
      <dgm:t>
        <a:bodyPr/>
        <a:lstStyle/>
        <a:p>
          <a:endParaRPr lang="en-CA"/>
        </a:p>
      </dgm:t>
    </dgm:pt>
    <dgm:pt modelId="{E2DEA1E7-EFF0-4F7E-8F32-8B0339FAF0B9}" type="sibTrans" cxnId="{C4ABDEE2-D114-4025-88B5-289388F91D27}">
      <dgm:prSet/>
      <dgm:spPr/>
      <dgm:t>
        <a:bodyPr/>
        <a:lstStyle/>
        <a:p>
          <a:endParaRPr lang="en-CA"/>
        </a:p>
      </dgm:t>
    </dgm:pt>
    <dgm:pt modelId="{F3EADA94-4B24-427B-96AB-D306686B9D6E}">
      <dgm:prSet phldrT="[Text]"/>
      <dgm:spPr/>
      <dgm:t>
        <a:bodyPr/>
        <a:lstStyle/>
        <a:p>
          <a:r>
            <a:rPr lang="en-US" dirty="0"/>
            <a:t>Hypo-aroused</a:t>
          </a:r>
          <a:endParaRPr lang="en-CA" dirty="0"/>
        </a:p>
      </dgm:t>
    </dgm:pt>
    <dgm:pt modelId="{9CBF8FBD-140C-48EF-BCDD-FFDE4AFF3B60}" type="parTrans" cxnId="{63B92974-CAF7-4668-8FC0-E63B10DBE969}">
      <dgm:prSet/>
      <dgm:spPr/>
      <dgm:t>
        <a:bodyPr/>
        <a:lstStyle/>
        <a:p>
          <a:endParaRPr lang="en-CA"/>
        </a:p>
      </dgm:t>
    </dgm:pt>
    <dgm:pt modelId="{20011117-7817-4FC6-A4E8-4D47EACE43A0}" type="sibTrans" cxnId="{63B92974-CAF7-4668-8FC0-E63B10DBE969}">
      <dgm:prSet/>
      <dgm:spPr/>
      <dgm:t>
        <a:bodyPr/>
        <a:lstStyle/>
        <a:p>
          <a:endParaRPr lang="en-CA"/>
        </a:p>
      </dgm:t>
    </dgm:pt>
    <dgm:pt modelId="{4E9FDDA9-5450-4A79-8E67-7AEB1472F936}">
      <dgm:prSet phldrT="[Text]"/>
      <dgm:spPr/>
      <dgm:t>
        <a:bodyPr/>
        <a:lstStyle/>
        <a:p>
          <a:r>
            <a:rPr lang="en-US" dirty="0"/>
            <a:t>Hyper-aroused</a:t>
          </a:r>
          <a:endParaRPr lang="en-CA" dirty="0"/>
        </a:p>
      </dgm:t>
    </dgm:pt>
    <dgm:pt modelId="{103ECF59-0ADF-4D64-98A1-EA251637EA07}" type="parTrans" cxnId="{705FD33F-008C-433B-8723-8FED910CF15C}">
      <dgm:prSet/>
      <dgm:spPr/>
      <dgm:t>
        <a:bodyPr/>
        <a:lstStyle/>
        <a:p>
          <a:endParaRPr lang="en-CA"/>
        </a:p>
      </dgm:t>
    </dgm:pt>
    <dgm:pt modelId="{42CDBD26-9727-4BDD-AF51-4B422C7A2724}" type="sibTrans" cxnId="{705FD33F-008C-433B-8723-8FED910CF15C}">
      <dgm:prSet/>
      <dgm:spPr/>
      <dgm:t>
        <a:bodyPr/>
        <a:lstStyle/>
        <a:p>
          <a:endParaRPr lang="en-CA"/>
        </a:p>
      </dgm:t>
    </dgm:pt>
    <dgm:pt modelId="{626F0D30-5C49-494E-ADDF-E1159DC05C61}">
      <dgm:prSet phldrT="[Text]"/>
      <dgm:spPr/>
      <dgm:t>
        <a:bodyPr/>
        <a:lstStyle/>
        <a:p>
          <a:r>
            <a:rPr lang="en-US" dirty="0"/>
            <a:t>Flooded</a:t>
          </a:r>
          <a:endParaRPr lang="en-CA" dirty="0"/>
        </a:p>
      </dgm:t>
    </dgm:pt>
    <dgm:pt modelId="{8EE76130-C2D3-42F4-897D-BDA0252A6E5D}" type="parTrans" cxnId="{638FC75C-19C8-4B09-92E7-74FC7EA2A217}">
      <dgm:prSet/>
      <dgm:spPr/>
      <dgm:t>
        <a:bodyPr/>
        <a:lstStyle/>
        <a:p>
          <a:endParaRPr lang="en-CA"/>
        </a:p>
      </dgm:t>
    </dgm:pt>
    <dgm:pt modelId="{418495CC-EBC3-4F17-8F73-2F29EBEFF2BC}" type="sibTrans" cxnId="{638FC75C-19C8-4B09-92E7-74FC7EA2A217}">
      <dgm:prSet/>
      <dgm:spPr/>
      <dgm:t>
        <a:bodyPr/>
        <a:lstStyle/>
        <a:p>
          <a:endParaRPr lang="en-CA"/>
        </a:p>
      </dgm:t>
    </dgm:pt>
    <dgm:pt modelId="{A12AA246-82FD-4798-A239-66B72A56595B}" type="pres">
      <dgm:prSet presAssocID="{D400DC2F-3DD0-417B-9E4B-65AA0F324E52}" presName="Name0" presStyleCnt="0">
        <dgm:presLayoutVars>
          <dgm:dir/>
          <dgm:resizeHandles val="exact"/>
        </dgm:presLayoutVars>
      </dgm:prSet>
      <dgm:spPr/>
    </dgm:pt>
    <dgm:pt modelId="{0B8D7C19-34D6-4C7C-AFFF-600831899A2A}" type="pres">
      <dgm:prSet presAssocID="{D400DC2F-3DD0-417B-9E4B-65AA0F324E52}" presName="arrow" presStyleLbl="bgShp" presStyleIdx="0" presStyleCnt="1"/>
      <dgm:spPr/>
    </dgm:pt>
    <dgm:pt modelId="{6BD2E785-E816-47CB-AD62-224A72B88068}" type="pres">
      <dgm:prSet presAssocID="{D400DC2F-3DD0-417B-9E4B-65AA0F324E52}" presName="points" presStyleCnt="0"/>
      <dgm:spPr/>
    </dgm:pt>
    <dgm:pt modelId="{3ACD280A-BC22-493E-B642-8297000BF9B0}" type="pres">
      <dgm:prSet presAssocID="{130BA6E9-648D-4853-8ECF-BE93B2D36A5D}" presName="compositeA" presStyleCnt="0"/>
      <dgm:spPr/>
    </dgm:pt>
    <dgm:pt modelId="{DAC40849-ACA4-4191-8B7E-4ADEF279D15C}" type="pres">
      <dgm:prSet presAssocID="{130BA6E9-648D-4853-8ECF-BE93B2D36A5D}" presName="textA" presStyleLbl="revTx" presStyleIdx="0" presStyleCnt="6">
        <dgm:presLayoutVars>
          <dgm:bulletEnabled val="1"/>
        </dgm:presLayoutVars>
      </dgm:prSet>
      <dgm:spPr/>
    </dgm:pt>
    <dgm:pt modelId="{4E71BC09-5A63-4D10-AD31-2CBE235D511B}" type="pres">
      <dgm:prSet presAssocID="{130BA6E9-648D-4853-8ECF-BE93B2D36A5D}" presName="circleA" presStyleLbl="node1" presStyleIdx="0" presStyleCnt="6"/>
      <dgm:spPr/>
    </dgm:pt>
    <dgm:pt modelId="{CD911DD7-0294-407A-BFB9-B1E790972C0B}" type="pres">
      <dgm:prSet presAssocID="{130BA6E9-648D-4853-8ECF-BE93B2D36A5D}" presName="spaceA" presStyleCnt="0"/>
      <dgm:spPr/>
    </dgm:pt>
    <dgm:pt modelId="{A3CF97A0-6842-4265-99AD-F4FA83E74FDF}" type="pres">
      <dgm:prSet presAssocID="{1A4D2CDF-1242-498D-B0E6-098F2DA9445F}" presName="space" presStyleCnt="0"/>
      <dgm:spPr/>
    </dgm:pt>
    <dgm:pt modelId="{A06A2D09-B2E4-4CF6-A4C2-50EB7DA47C7B}" type="pres">
      <dgm:prSet presAssocID="{784661E7-EC4A-45E2-9FCD-B9971CFB896C}" presName="compositeB" presStyleCnt="0"/>
      <dgm:spPr/>
    </dgm:pt>
    <dgm:pt modelId="{F3FD6805-8CE8-4205-A1DE-181E29563472}" type="pres">
      <dgm:prSet presAssocID="{784661E7-EC4A-45E2-9FCD-B9971CFB896C}" presName="textB" presStyleLbl="revTx" presStyleIdx="1" presStyleCnt="6">
        <dgm:presLayoutVars>
          <dgm:bulletEnabled val="1"/>
        </dgm:presLayoutVars>
      </dgm:prSet>
      <dgm:spPr/>
    </dgm:pt>
    <dgm:pt modelId="{2FF41BD4-2EFB-4D95-93CD-02540DFCBBC6}" type="pres">
      <dgm:prSet presAssocID="{784661E7-EC4A-45E2-9FCD-B9971CFB896C}" presName="circleB" presStyleLbl="node1" presStyleIdx="1" presStyleCnt="6"/>
      <dgm:spPr/>
    </dgm:pt>
    <dgm:pt modelId="{60EEE1ED-ED00-4E6A-AAE8-9D4FE7D5B777}" type="pres">
      <dgm:prSet presAssocID="{784661E7-EC4A-45E2-9FCD-B9971CFB896C}" presName="spaceB" presStyleCnt="0"/>
      <dgm:spPr/>
    </dgm:pt>
    <dgm:pt modelId="{DA12869A-37F9-4435-93FF-455F4AF1ADE9}" type="pres">
      <dgm:prSet presAssocID="{29D6CCF8-827B-4ACE-9BED-A3B2E9B81265}" presName="space" presStyleCnt="0"/>
      <dgm:spPr/>
    </dgm:pt>
    <dgm:pt modelId="{D5EE4DC4-2D0B-4A97-90D9-58E32A51F54B}" type="pres">
      <dgm:prSet presAssocID="{F3EADA94-4B24-427B-96AB-D306686B9D6E}" presName="compositeA" presStyleCnt="0"/>
      <dgm:spPr/>
    </dgm:pt>
    <dgm:pt modelId="{3143F2DD-533D-4F42-A82C-7142F4C677F1}" type="pres">
      <dgm:prSet presAssocID="{F3EADA94-4B24-427B-96AB-D306686B9D6E}" presName="textA" presStyleLbl="revTx" presStyleIdx="2" presStyleCnt="6">
        <dgm:presLayoutVars>
          <dgm:bulletEnabled val="1"/>
        </dgm:presLayoutVars>
      </dgm:prSet>
      <dgm:spPr/>
    </dgm:pt>
    <dgm:pt modelId="{5662136A-918C-4617-8237-BE7D100D2992}" type="pres">
      <dgm:prSet presAssocID="{F3EADA94-4B24-427B-96AB-D306686B9D6E}" presName="circleA" presStyleLbl="node1" presStyleIdx="2" presStyleCnt="6"/>
      <dgm:spPr/>
    </dgm:pt>
    <dgm:pt modelId="{1715ADC9-560E-438B-BAAF-3109949A02D0}" type="pres">
      <dgm:prSet presAssocID="{F3EADA94-4B24-427B-96AB-D306686B9D6E}" presName="spaceA" presStyleCnt="0"/>
      <dgm:spPr/>
    </dgm:pt>
    <dgm:pt modelId="{45BC1F5C-DFC5-4C7B-926F-4F03FEA3F376}" type="pres">
      <dgm:prSet presAssocID="{20011117-7817-4FC6-A4E8-4D47EACE43A0}" presName="space" presStyleCnt="0"/>
      <dgm:spPr/>
    </dgm:pt>
    <dgm:pt modelId="{83195B14-FBA2-496E-9402-4D9182EDC20D}" type="pres">
      <dgm:prSet presAssocID="{1A9DC44E-F83F-44A1-9499-EF86B56B1FFD}" presName="compositeB" presStyleCnt="0"/>
      <dgm:spPr/>
    </dgm:pt>
    <dgm:pt modelId="{955E9E69-F4C6-46D8-B2B9-2451EE46D421}" type="pres">
      <dgm:prSet presAssocID="{1A9DC44E-F83F-44A1-9499-EF86B56B1FFD}" presName="textB" presStyleLbl="revTx" presStyleIdx="3" presStyleCnt="6">
        <dgm:presLayoutVars>
          <dgm:bulletEnabled val="1"/>
        </dgm:presLayoutVars>
      </dgm:prSet>
      <dgm:spPr/>
    </dgm:pt>
    <dgm:pt modelId="{2A5A168A-DF4B-47FA-8812-E54221F87B6D}" type="pres">
      <dgm:prSet presAssocID="{1A9DC44E-F83F-44A1-9499-EF86B56B1FFD}" presName="circleB" presStyleLbl="node1" presStyleIdx="3" presStyleCnt="6"/>
      <dgm:spPr/>
    </dgm:pt>
    <dgm:pt modelId="{7A231A36-F8E0-4CCE-A84E-C252FAFCFC59}" type="pres">
      <dgm:prSet presAssocID="{1A9DC44E-F83F-44A1-9499-EF86B56B1FFD}" presName="spaceB" presStyleCnt="0"/>
      <dgm:spPr/>
    </dgm:pt>
    <dgm:pt modelId="{40D9BD57-7F38-415E-A840-DD4DFB4C01B6}" type="pres">
      <dgm:prSet presAssocID="{E2DEA1E7-EFF0-4F7E-8F32-8B0339FAF0B9}" presName="space" presStyleCnt="0"/>
      <dgm:spPr/>
    </dgm:pt>
    <dgm:pt modelId="{44CD3754-20FE-43A1-BE23-97AA8CBF5065}" type="pres">
      <dgm:prSet presAssocID="{4E9FDDA9-5450-4A79-8E67-7AEB1472F936}" presName="compositeA" presStyleCnt="0"/>
      <dgm:spPr/>
    </dgm:pt>
    <dgm:pt modelId="{20D87884-2E05-44E2-A805-72C4913E1F7A}" type="pres">
      <dgm:prSet presAssocID="{4E9FDDA9-5450-4A79-8E67-7AEB1472F936}" presName="textA" presStyleLbl="revTx" presStyleIdx="4" presStyleCnt="6">
        <dgm:presLayoutVars>
          <dgm:bulletEnabled val="1"/>
        </dgm:presLayoutVars>
      </dgm:prSet>
      <dgm:spPr/>
    </dgm:pt>
    <dgm:pt modelId="{4C14ADF2-22C8-4B22-B4C2-73C7F66EFB75}" type="pres">
      <dgm:prSet presAssocID="{4E9FDDA9-5450-4A79-8E67-7AEB1472F936}" presName="circleA" presStyleLbl="node1" presStyleIdx="4" presStyleCnt="6"/>
      <dgm:spPr/>
    </dgm:pt>
    <dgm:pt modelId="{60956172-8616-42CA-BB55-7A8C2032883A}" type="pres">
      <dgm:prSet presAssocID="{4E9FDDA9-5450-4A79-8E67-7AEB1472F936}" presName="spaceA" presStyleCnt="0"/>
      <dgm:spPr/>
    </dgm:pt>
    <dgm:pt modelId="{65143032-9F50-4C01-AD91-B0CA17D27006}" type="pres">
      <dgm:prSet presAssocID="{42CDBD26-9727-4BDD-AF51-4B422C7A2724}" presName="space" presStyleCnt="0"/>
      <dgm:spPr/>
    </dgm:pt>
    <dgm:pt modelId="{04086A71-E5A3-4CFB-8A7B-6D95003F8F3F}" type="pres">
      <dgm:prSet presAssocID="{626F0D30-5C49-494E-ADDF-E1159DC05C61}" presName="compositeB" presStyleCnt="0"/>
      <dgm:spPr/>
    </dgm:pt>
    <dgm:pt modelId="{7C735F56-A0AC-4291-A2DE-D8BDFB96D9EB}" type="pres">
      <dgm:prSet presAssocID="{626F0D30-5C49-494E-ADDF-E1159DC05C61}" presName="textB" presStyleLbl="revTx" presStyleIdx="5" presStyleCnt="6">
        <dgm:presLayoutVars>
          <dgm:bulletEnabled val="1"/>
        </dgm:presLayoutVars>
      </dgm:prSet>
      <dgm:spPr/>
    </dgm:pt>
    <dgm:pt modelId="{B7E7787B-A20D-4B0A-9CEB-3B1994AA6B01}" type="pres">
      <dgm:prSet presAssocID="{626F0D30-5C49-494E-ADDF-E1159DC05C61}" presName="circleB" presStyleLbl="node1" presStyleIdx="5" presStyleCnt="6"/>
      <dgm:spPr/>
    </dgm:pt>
    <dgm:pt modelId="{2B8A3B9C-B287-42B8-A9E8-CCA3C5AEE311}" type="pres">
      <dgm:prSet presAssocID="{626F0D30-5C49-494E-ADDF-E1159DC05C61}" presName="spaceB" presStyleCnt="0"/>
      <dgm:spPr/>
    </dgm:pt>
  </dgm:ptLst>
  <dgm:cxnLst>
    <dgm:cxn modelId="{64D6141D-8498-49BF-81A7-7642C1AD6508}" type="presOf" srcId="{F3EADA94-4B24-427B-96AB-D306686B9D6E}" destId="{3143F2DD-533D-4F42-A82C-7142F4C677F1}" srcOrd="0" destOrd="0" presId="urn:microsoft.com/office/officeart/2005/8/layout/hProcess11"/>
    <dgm:cxn modelId="{6A65CE1D-6AA2-4FAD-8F1C-1769D04A80B3}" type="presOf" srcId="{1A9DC44E-F83F-44A1-9499-EF86B56B1FFD}" destId="{955E9E69-F4C6-46D8-B2B9-2451EE46D421}" srcOrd="0" destOrd="0" presId="urn:microsoft.com/office/officeart/2005/8/layout/hProcess11"/>
    <dgm:cxn modelId="{ED2BA72C-7E9C-4439-AC51-0C8FA0847038}" type="presOf" srcId="{130BA6E9-648D-4853-8ECF-BE93B2D36A5D}" destId="{DAC40849-ACA4-4191-8B7E-4ADEF279D15C}" srcOrd="0" destOrd="0" presId="urn:microsoft.com/office/officeart/2005/8/layout/hProcess11"/>
    <dgm:cxn modelId="{78EABF39-0A37-47E1-A4C3-7DC3B0A8D388}" srcId="{D400DC2F-3DD0-417B-9E4B-65AA0F324E52}" destId="{784661E7-EC4A-45E2-9FCD-B9971CFB896C}" srcOrd="1" destOrd="0" parTransId="{52D21282-6D4C-404F-99F1-9CFED06ED5C1}" sibTransId="{29D6CCF8-827B-4ACE-9BED-A3B2E9B81265}"/>
    <dgm:cxn modelId="{705FD33F-008C-433B-8723-8FED910CF15C}" srcId="{D400DC2F-3DD0-417B-9E4B-65AA0F324E52}" destId="{4E9FDDA9-5450-4A79-8E67-7AEB1472F936}" srcOrd="4" destOrd="0" parTransId="{103ECF59-0ADF-4D64-98A1-EA251637EA07}" sibTransId="{42CDBD26-9727-4BDD-AF51-4B422C7A2724}"/>
    <dgm:cxn modelId="{638FC75C-19C8-4B09-92E7-74FC7EA2A217}" srcId="{D400DC2F-3DD0-417B-9E4B-65AA0F324E52}" destId="{626F0D30-5C49-494E-ADDF-E1159DC05C61}" srcOrd="5" destOrd="0" parTransId="{8EE76130-C2D3-42F4-897D-BDA0252A6E5D}" sibTransId="{418495CC-EBC3-4F17-8F73-2F29EBEFF2BC}"/>
    <dgm:cxn modelId="{D045E962-9108-4A4F-9853-74C5D0C4170C}" type="presOf" srcId="{626F0D30-5C49-494E-ADDF-E1159DC05C61}" destId="{7C735F56-A0AC-4291-A2DE-D8BDFB96D9EB}" srcOrd="0" destOrd="0" presId="urn:microsoft.com/office/officeart/2005/8/layout/hProcess11"/>
    <dgm:cxn modelId="{63B92974-CAF7-4668-8FC0-E63B10DBE969}" srcId="{D400DC2F-3DD0-417B-9E4B-65AA0F324E52}" destId="{F3EADA94-4B24-427B-96AB-D306686B9D6E}" srcOrd="2" destOrd="0" parTransId="{9CBF8FBD-140C-48EF-BCDD-FFDE4AFF3B60}" sibTransId="{20011117-7817-4FC6-A4E8-4D47EACE43A0}"/>
    <dgm:cxn modelId="{D55EDA59-9AAB-422C-96A4-03DEC5B7938B}" type="presOf" srcId="{4E9FDDA9-5450-4A79-8E67-7AEB1472F936}" destId="{20D87884-2E05-44E2-A805-72C4913E1F7A}" srcOrd="0" destOrd="0" presId="urn:microsoft.com/office/officeart/2005/8/layout/hProcess11"/>
    <dgm:cxn modelId="{5C6444BF-D6F6-4A9B-818A-333CE3693D4C}" type="presOf" srcId="{D400DC2F-3DD0-417B-9E4B-65AA0F324E52}" destId="{A12AA246-82FD-4798-A239-66B72A56595B}" srcOrd="0" destOrd="0" presId="urn:microsoft.com/office/officeart/2005/8/layout/hProcess11"/>
    <dgm:cxn modelId="{F1D4B5CC-ACDD-43E3-9236-0E641D0D7185}" srcId="{D400DC2F-3DD0-417B-9E4B-65AA0F324E52}" destId="{130BA6E9-648D-4853-8ECF-BE93B2D36A5D}" srcOrd="0" destOrd="0" parTransId="{D6487021-3258-434A-9114-572DB0F574D6}" sibTransId="{1A4D2CDF-1242-498D-B0E6-098F2DA9445F}"/>
    <dgm:cxn modelId="{963CB8CD-2653-458C-9A3D-D0EDA072D8DD}" type="presOf" srcId="{784661E7-EC4A-45E2-9FCD-B9971CFB896C}" destId="{F3FD6805-8CE8-4205-A1DE-181E29563472}" srcOrd="0" destOrd="0" presId="urn:microsoft.com/office/officeart/2005/8/layout/hProcess11"/>
    <dgm:cxn modelId="{C4ABDEE2-D114-4025-88B5-289388F91D27}" srcId="{D400DC2F-3DD0-417B-9E4B-65AA0F324E52}" destId="{1A9DC44E-F83F-44A1-9499-EF86B56B1FFD}" srcOrd="3" destOrd="0" parTransId="{93F636BC-E6E5-4876-BDD0-C69DB2540619}" sibTransId="{E2DEA1E7-EFF0-4F7E-8F32-8B0339FAF0B9}"/>
    <dgm:cxn modelId="{BA875A39-60AA-407A-9D5D-5776C1073757}" type="presParOf" srcId="{A12AA246-82FD-4798-A239-66B72A56595B}" destId="{0B8D7C19-34D6-4C7C-AFFF-600831899A2A}" srcOrd="0" destOrd="0" presId="urn:microsoft.com/office/officeart/2005/8/layout/hProcess11"/>
    <dgm:cxn modelId="{D0AEEF64-A139-48FD-BA32-233956887650}" type="presParOf" srcId="{A12AA246-82FD-4798-A239-66B72A56595B}" destId="{6BD2E785-E816-47CB-AD62-224A72B88068}" srcOrd="1" destOrd="0" presId="urn:microsoft.com/office/officeart/2005/8/layout/hProcess11"/>
    <dgm:cxn modelId="{1257C709-3801-4B83-A8BC-E516E8D5F22D}" type="presParOf" srcId="{6BD2E785-E816-47CB-AD62-224A72B88068}" destId="{3ACD280A-BC22-493E-B642-8297000BF9B0}" srcOrd="0" destOrd="0" presId="urn:microsoft.com/office/officeart/2005/8/layout/hProcess11"/>
    <dgm:cxn modelId="{3F7A3FBD-9929-4BDB-A6D0-3E36ACAB38E9}" type="presParOf" srcId="{3ACD280A-BC22-493E-B642-8297000BF9B0}" destId="{DAC40849-ACA4-4191-8B7E-4ADEF279D15C}" srcOrd="0" destOrd="0" presId="urn:microsoft.com/office/officeart/2005/8/layout/hProcess11"/>
    <dgm:cxn modelId="{1DA91EFA-2030-4F01-BA9B-8679AD38A152}" type="presParOf" srcId="{3ACD280A-BC22-493E-B642-8297000BF9B0}" destId="{4E71BC09-5A63-4D10-AD31-2CBE235D511B}" srcOrd="1" destOrd="0" presId="urn:microsoft.com/office/officeart/2005/8/layout/hProcess11"/>
    <dgm:cxn modelId="{748EC28F-A1F7-4ED4-9522-5525978DF2F1}" type="presParOf" srcId="{3ACD280A-BC22-493E-B642-8297000BF9B0}" destId="{CD911DD7-0294-407A-BFB9-B1E790972C0B}" srcOrd="2" destOrd="0" presId="urn:microsoft.com/office/officeart/2005/8/layout/hProcess11"/>
    <dgm:cxn modelId="{09268B57-D9E6-4402-9CA8-6105DA2E0D56}" type="presParOf" srcId="{6BD2E785-E816-47CB-AD62-224A72B88068}" destId="{A3CF97A0-6842-4265-99AD-F4FA83E74FDF}" srcOrd="1" destOrd="0" presId="urn:microsoft.com/office/officeart/2005/8/layout/hProcess11"/>
    <dgm:cxn modelId="{29E3BEC6-6D2B-439A-A87B-7B19CD0B50E7}" type="presParOf" srcId="{6BD2E785-E816-47CB-AD62-224A72B88068}" destId="{A06A2D09-B2E4-4CF6-A4C2-50EB7DA47C7B}" srcOrd="2" destOrd="0" presId="urn:microsoft.com/office/officeart/2005/8/layout/hProcess11"/>
    <dgm:cxn modelId="{A91939B8-ECD6-4868-890D-97EC5BF86722}" type="presParOf" srcId="{A06A2D09-B2E4-4CF6-A4C2-50EB7DA47C7B}" destId="{F3FD6805-8CE8-4205-A1DE-181E29563472}" srcOrd="0" destOrd="0" presId="urn:microsoft.com/office/officeart/2005/8/layout/hProcess11"/>
    <dgm:cxn modelId="{ADD19F16-8B9D-47F4-9A1A-B0836305B07D}" type="presParOf" srcId="{A06A2D09-B2E4-4CF6-A4C2-50EB7DA47C7B}" destId="{2FF41BD4-2EFB-4D95-93CD-02540DFCBBC6}" srcOrd="1" destOrd="0" presId="urn:microsoft.com/office/officeart/2005/8/layout/hProcess11"/>
    <dgm:cxn modelId="{A55BB1DC-027A-4D11-9D97-0614448C8269}" type="presParOf" srcId="{A06A2D09-B2E4-4CF6-A4C2-50EB7DA47C7B}" destId="{60EEE1ED-ED00-4E6A-AAE8-9D4FE7D5B777}" srcOrd="2" destOrd="0" presId="urn:microsoft.com/office/officeart/2005/8/layout/hProcess11"/>
    <dgm:cxn modelId="{5605DBAE-1C34-4B03-9750-3A82CD888162}" type="presParOf" srcId="{6BD2E785-E816-47CB-AD62-224A72B88068}" destId="{DA12869A-37F9-4435-93FF-455F4AF1ADE9}" srcOrd="3" destOrd="0" presId="urn:microsoft.com/office/officeart/2005/8/layout/hProcess11"/>
    <dgm:cxn modelId="{B17F5160-666A-4FD9-BFF4-3488A2ECAA2E}" type="presParOf" srcId="{6BD2E785-E816-47CB-AD62-224A72B88068}" destId="{D5EE4DC4-2D0B-4A97-90D9-58E32A51F54B}" srcOrd="4" destOrd="0" presId="urn:microsoft.com/office/officeart/2005/8/layout/hProcess11"/>
    <dgm:cxn modelId="{BEEEBF2D-547E-4967-92CB-79D730B91374}" type="presParOf" srcId="{D5EE4DC4-2D0B-4A97-90D9-58E32A51F54B}" destId="{3143F2DD-533D-4F42-A82C-7142F4C677F1}" srcOrd="0" destOrd="0" presId="urn:microsoft.com/office/officeart/2005/8/layout/hProcess11"/>
    <dgm:cxn modelId="{8FEC2DD4-5BE0-4566-A17F-63866C264364}" type="presParOf" srcId="{D5EE4DC4-2D0B-4A97-90D9-58E32A51F54B}" destId="{5662136A-918C-4617-8237-BE7D100D2992}" srcOrd="1" destOrd="0" presId="urn:microsoft.com/office/officeart/2005/8/layout/hProcess11"/>
    <dgm:cxn modelId="{157E3615-18F7-4108-A6FC-B701E98FAB4A}" type="presParOf" srcId="{D5EE4DC4-2D0B-4A97-90D9-58E32A51F54B}" destId="{1715ADC9-560E-438B-BAAF-3109949A02D0}" srcOrd="2" destOrd="0" presId="urn:microsoft.com/office/officeart/2005/8/layout/hProcess11"/>
    <dgm:cxn modelId="{216E70F8-C155-4EE3-B2EF-F59138F46420}" type="presParOf" srcId="{6BD2E785-E816-47CB-AD62-224A72B88068}" destId="{45BC1F5C-DFC5-4C7B-926F-4F03FEA3F376}" srcOrd="5" destOrd="0" presId="urn:microsoft.com/office/officeart/2005/8/layout/hProcess11"/>
    <dgm:cxn modelId="{26531332-CFD2-4BED-9F0A-64D19F39FFB2}" type="presParOf" srcId="{6BD2E785-E816-47CB-AD62-224A72B88068}" destId="{83195B14-FBA2-496E-9402-4D9182EDC20D}" srcOrd="6" destOrd="0" presId="urn:microsoft.com/office/officeart/2005/8/layout/hProcess11"/>
    <dgm:cxn modelId="{E2B1A105-A291-4347-857D-61E9613CF842}" type="presParOf" srcId="{83195B14-FBA2-496E-9402-4D9182EDC20D}" destId="{955E9E69-F4C6-46D8-B2B9-2451EE46D421}" srcOrd="0" destOrd="0" presId="urn:microsoft.com/office/officeart/2005/8/layout/hProcess11"/>
    <dgm:cxn modelId="{9202CDA5-3D24-49FE-8F02-9EE627BF378A}" type="presParOf" srcId="{83195B14-FBA2-496E-9402-4D9182EDC20D}" destId="{2A5A168A-DF4B-47FA-8812-E54221F87B6D}" srcOrd="1" destOrd="0" presId="urn:microsoft.com/office/officeart/2005/8/layout/hProcess11"/>
    <dgm:cxn modelId="{68FFAD4B-566F-44A4-A856-323F1FD8AF6E}" type="presParOf" srcId="{83195B14-FBA2-496E-9402-4D9182EDC20D}" destId="{7A231A36-F8E0-4CCE-A84E-C252FAFCFC59}" srcOrd="2" destOrd="0" presId="urn:microsoft.com/office/officeart/2005/8/layout/hProcess11"/>
    <dgm:cxn modelId="{E80D4426-F2CF-4597-A954-60818CEA2F11}" type="presParOf" srcId="{6BD2E785-E816-47CB-AD62-224A72B88068}" destId="{40D9BD57-7F38-415E-A840-DD4DFB4C01B6}" srcOrd="7" destOrd="0" presId="urn:microsoft.com/office/officeart/2005/8/layout/hProcess11"/>
    <dgm:cxn modelId="{A1ADD582-27C4-4509-8485-03B31EC9D385}" type="presParOf" srcId="{6BD2E785-E816-47CB-AD62-224A72B88068}" destId="{44CD3754-20FE-43A1-BE23-97AA8CBF5065}" srcOrd="8" destOrd="0" presId="urn:microsoft.com/office/officeart/2005/8/layout/hProcess11"/>
    <dgm:cxn modelId="{0291654B-3F23-4CBB-9233-F103B54816D2}" type="presParOf" srcId="{44CD3754-20FE-43A1-BE23-97AA8CBF5065}" destId="{20D87884-2E05-44E2-A805-72C4913E1F7A}" srcOrd="0" destOrd="0" presId="urn:microsoft.com/office/officeart/2005/8/layout/hProcess11"/>
    <dgm:cxn modelId="{1EA8D061-8ADE-4FC7-A166-DD5DA6E15743}" type="presParOf" srcId="{44CD3754-20FE-43A1-BE23-97AA8CBF5065}" destId="{4C14ADF2-22C8-4B22-B4C2-73C7F66EFB75}" srcOrd="1" destOrd="0" presId="urn:microsoft.com/office/officeart/2005/8/layout/hProcess11"/>
    <dgm:cxn modelId="{A0A7093F-719D-444E-9A84-93CA70418450}" type="presParOf" srcId="{44CD3754-20FE-43A1-BE23-97AA8CBF5065}" destId="{60956172-8616-42CA-BB55-7A8C2032883A}" srcOrd="2" destOrd="0" presId="urn:microsoft.com/office/officeart/2005/8/layout/hProcess11"/>
    <dgm:cxn modelId="{14A6365E-18A8-4CFB-91BB-D62454D85996}" type="presParOf" srcId="{6BD2E785-E816-47CB-AD62-224A72B88068}" destId="{65143032-9F50-4C01-AD91-B0CA17D27006}" srcOrd="9" destOrd="0" presId="urn:microsoft.com/office/officeart/2005/8/layout/hProcess11"/>
    <dgm:cxn modelId="{FBB0EA39-F253-41A5-9A4B-B78A521D6DC3}" type="presParOf" srcId="{6BD2E785-E816-47CB-AD62-224A72B88068}" destId="{04086A71-E5A3-4CFB-8A7B-6D95003F8F3F}" srcOrd="10" destOrd="0" presId="urn:microsoft.com/office/officeart/2005/8/layout/hProcess11"/>
    <dgm:cxn modelId="{A969C297-BC63-456A-A052-031E28DE5622}" type="presParOf" srcId="{04086A71-E5A3-4CFB-8A7B-6D95003F8F3F}" destId="{7C735F56-A0AC-4291-A2DE-D8BDFB96D9EB}" srcOrd="0" destOrd="0" presId="urn:microsoft.com/office/officeart/2005/8/layout/hProcess11"/>
    <dgm:cxn modelId="{4C5FF947-7D5F-4A75-BE64-84676FDD98D4}" type="presParOf" srcId="{04086A71-E5A3-4CFB-8A7B-6D95003F8F3F}" destId="{B7E7787B-A20D-4B0A-9CEB-3B1994AA6B01}" srcOrd="1" destOrd="0" presId="urn:microsoft.com/office/officeart/2005/8/layout/hProcess11"/>
    <dgm:cxn modelId="{25F226DC-EC01-400D-B97F-6914C00E216C}" type="presParOf" srcId="{04086A71-E5A3-4CFB-8A7B-6D95003F8F3F}" destId="{2B8A3B9C-B287-42B8-A9E8-CCA3C5AEE311}" srcOrd="2" destOrd="0" presId="urn:microsoft.com/office/officeart/2005/8/layout/hProcess1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D7C19-34D6-4C7C-AFFF-600831899A2A}">
      <dsp:nvSpPr>
        <dsp:cNvPr id="0" name=""/>
        <dsp:cNvSpPr/>
      </dsp:nvSpPr>
      <dsp:spPr>
        <a:xfrm>
          <a:off x="0" y="1885438"/>
          <a:ext cx="11769634" cy="2513917"/>
        </a:xfrm>
        <a:prstGeom prst="notchedRightArrow">
          <a:avLst/>
        </a:prstGeom>
        <a:solidFill>
          <a:schemeClr val="accent2">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AC40849-ACA4-4191-8B7E-4ADEF279D15C}">
      <dsp:nvSpPr>
        <dsp:cNvPr id="0" name=""/>
        <dsp:cNvSpPr/>
      </dsp:nvSpPr>
      <dsp:spPr>
        <a:xfrm>
          <a:off x="2909" y="0"/>
          <a:ext cx="1693896" cy="251391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Asleep</a:t>
          </a:r>
          <a:endParaRPr lang="en-CA" sz="2800" kern="1200" dirty="0"/>
        </a:p>
      </dsp:txBody>
      <dsp:txXfrm>
        <a:off x="2909" y="0"/>
        <a:ext cx="1693896" cy="2513917"/>
      </dsp:txXfrm>
    </dsp:sp>
    <dsp:sp modelId="{4E71BC09-5A63-4D10-AD31-2CBE235D511B}">
      <dsp:nvSpPr>
        <dsp:cNvPr id="0" name=""/>
        <dsp:cNvSpPr/>
      </dsp:nvSpPr>
      <dsp:spPr>
        <a:xfrm>
          <a:off x="535617" y="2828157"/>
          <a:ext cx="628479" cy="628479"/>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3FD6805-8CE8-4205-A1DE-181E29563472}">
      <dsp:nvSpPr>
        <dsp:cNvPr id="0" name=""/>
        <dsp:cNvSpPr/>
      </dsp:nvSpPr>
      <dsp:spPr>
        <a:xfrm>
          <a:off x="1781500" y="3770876"/>
          <a:ext cx="1693896" cy="251391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Drowsy	</a:t>
          </a:r>
          <a:endParaRPr lang="en-CA" sz="2800" kern="1200" dirty="0"/>
        </a:p>
      </dsp:txBody>
      <dsp:txXfrm>
        <a:off x="1781500" y="3770876"/>
        <a:ext cx="1693896" cy="2513917"/>
      </dsp:txXfrm>
    </dsp:sp>
    <dsp:sp modelId="{2FF41BD4-2EFB-4D95-93CD-02540DFCBBC6}">
      <dsp:nvSpPr>
        <dsp:cNvPr id="0" name=""/>
        <dsp:cNvSpPr/>
      </dsp:nvSpPr>
      <dsp:spPr>
        <a:xfrm>
          <a:off x="2314208" y="2828157"/>
          <a:ext cx="628479" cy="628479"/>
        </a:xfrm>
        <a:prstGeom prst="ellipse">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143F2DD-533D-4F42-A82C-7142F4C677F1}">
      <dsp:nvSpPr>
        <dsp:cNvPr id="0" name=""/>
        <dsp:cNvSpPr/>
      </dsp:nvSpPr>
      <dsp:spPr>
        <a:xfrm>
          <a:off x="3560091" y="0"/>
          <a:ext cx="1693896" cy="251391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Hypo-aroused</a:t>
          </a:r>
          <a:endParaRPr lang="en-CA" sz="2800" kern="1200" dirty="0"/>
        </a:p>
      </dsp:txBody>
      <dsp:txXfrm>
        <a:off x="3560091" y="0"/>
        <a:ext cx="1693896" cy="2513917"/>
      </dsp:txXfrm>
    </dsp:sp>
    <dsp:sp modelId="{5662136A-918C-4617-8237-BE7D100D2992}">
      <dsp:nvSpPr>
        <dsp:cNvPr id="0" name=""/>
        <dsp:cNvSpPr/>
      </dsp:nvSpPr>
      <dsp:spPr>
        <a:xfrm>
          <a:off x="4092800" y="2828157"/>
          <a:ext cx="628479" cy="628479"/>
        </a:xfrm>
        <a:prstGeom prst="ellipse">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5E9E69-F4C6-46D8-B2B9-2451EE46D421}">
      <dsp:nvSpPr>
        <dsp:cNvPr id="0" name=""/>
        <dsp:cNvSpPr/>
      </dsp:nvSpPr>
      <dsp:spPr>
        <a:xfrm>
          <a:off x="5338682" y="3770876"/>
          <a:ext cx="1693896" cy="251391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Calm, Focused Alert</a:t>
          </a:r>
          <a:endParaRPr lang="en-CA" sz="2800" kern="1200" dirty="0"/>
        </a:p>
      </dsp:txBody>
      <dsp:txXfrm>
        <a:off x="5338682" y="3770876"/>
        <a:ext cx="1693896" cy="2513917"/>
      </dsp:txXfrm>
    </dsp:sp>
    <dsp:sp modelId="{2A5A168A-DF4B-47FA-8812-E54221F87B6D}">
      <dsp:nvSpPr>
        <dsp:cNvPr id="0" name=""/>
        <dsp:cNvSpPr/>
      </dsp:nvSpPr>
      <dsp:spPr>
        <a:xfrm>
          <a:off x="5871391" y="2828157"/>
          <a:ext cx="628479" cy="628479"/>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0D87884-2E05-44E2-A805-72C4913E1F7A}">
      <dsp:nvSpPr>
        <dsp:cNvPr id="0" name=""/>
        <dsp:cNvSpPr/>
      </dsp:nvSpPr>
      <dsp:spPr>
        <a:xfrm>
          <a:off x="7117273" y="0"/>
          <a:ext cx="1693896" cy="251391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Hyper-aroused</a:t>
          </a:r>
          <a:endParaRPr lang="en-CA" sz="2800" kern="1200" dirty="0"/>
        </a:p>
      </dsp:txBody>
      <dsp:txXfrm>
        <a:off x="7117273" y="0"/>
        <a:ext cx="1693896" cy="2513917"/>
      </dsp:txXfrm>
    </dsp:sp>
    <dsp:sp modelId="{4C14ADF2-22C8-4B22-B4C2-73C7F66EFB75}">
      <dsp:nvSpPr>
        <dsp:cNvPr id="0" name=""/>
        <dsp:cNvSpPr/>
      </dsp:nvSpPr>
      <dsp:spPr>
        <a:xfrm>
          <a:off x="7649982" y="2828157"/>
          <a:ext cx="628479" cy="628479"/>
        </a:xfrm>
        <a:prstGeom prst="ellipse">
          <a:avLst/>
        </a:prstGeom>
        <a:solidFill>
          <a:schemeClr val="accent6">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C735F56-A0AC-4291-A2DE-D8BDFB96D9EB}">
      <dsp:nvSpPr>
        <dsp:cNvPr id="0" name=""/>
        <dsp:cNvSpPr/>
      </dsp:nvSpPr>
      <dsp:spPr>
        <a:xfrm>
          <a:off x="8895864" y="3770876"/>
          <a:ext cx="1693896" cy="251391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Flooded</a:t>
          </a:r>
          <a:endParaRPr lang="en-CA" sz="2800" kern="1200" dirty="0"/>
        </a:p>
      </dsp:txBody>
      <dsp:txXfrm>
        <a:off x="8895864" y="3770876"/>
        <a:ext cx="1693896" cy="2513917"/>
      </dsp:txXfrm>
    </dsp:sp>
    <dsp:sp modelId="{B7E7787B-A20D-4B0A-9CEB-3B1994AA6B01}">
      <dsp:nvSpPr>
        <dsp:cNvPr id="0" name=""/>
        <dsp:cNvSpPr/>
      </dsp:nvSpPr>
      <dsp:spPr>
        <a:xfrm>
          <a:off x="9428573" y="2828157"/>
          <a:ext cx="628479" cy="628479"/>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B5FD9-3DF2-45A7-893A-8613C0A59174}" type="datetimeFigureOut">
              <a:rPr lang="en-CA" smtClean="0"/>
              <a:t>2021-02-21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DA385-644E-4485-AB30-724993B0C165}" type="slidenum">
              <a:rPr lang="en-CA" smtClean="0"/>
              <a:t>‹#›</a:t>
            </a:fld>
            <a:endParaRPr lang="en-CA"/>
          </a:p>
        </p:txBody>
      </p:sp>
    </p:spTree>
    <p:extLst>
      <p:ext uri="{BB962C8B-B14F-4D97-AF65-F5344CB8AC3E}">
        <p14:creationId xmlns:p14="http://schemas.microsoft.com/office/powerpoint/2010/main" val="154634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Recognizing Stress and Stressors</a:t>
            </a:r>
            <a:r>
              <a:rPr lang="en-US" b="0" i="0" u="none" dirty="0"/>
              <a:t> </a:t>
            </a:r>
            <a:r>
              <a:rPr lang="en-US" dirty="0"/>
              <a:t>is one of the 5 practices in the Shanker Framework; </a:t>
            </a:r>
          </a:p>
          <a:p>
            <a:endParaRPr lang="en-US" dirty="0"/>
          </a:p>
          <a:p>
            <a:r>
              <a:rPr lang="en-US" dirty="0"/>
              <a:t>The Shanker Framework</a:t>
            </a:r>
            <a:r>
              <a:rPr lang="en-US" sz="1200" kern="1200" dirty="0">
                <a:solidFill>
                  <a:schemeClr val="tx1"/>
                </a:solidFill>
                <a:effectLst/>
                <a:latin typeface="+mn-lt"/>
                <a:ea typeface="+mn-ea"/>
                <a:cs typeface="+mn-cs"/>
              </a:rPr>
              <a:t>©</a:t>
            </a:r>
            <a:r>
              <a:rPr lang="en-US" dirty="0"/>
              <a:t> includes the domains from which these stressors emanate, as well as the Practices in which we engage to understand the energy/tension levels impacting peoples’ daily interactions and their ability to perform tasks. </a:t>
            </a:r>
          </a:p>
          <a:p>
            <a:endParaRPr lang="en-US" dirty="0"/>
          </a:p>
          <a:p>
            <a:endParaRPr lang="en-US" dirty="0"/>
          </a:p>
          <a:p>
            <a:endParaRPr lang="en-US" dirty="0"/>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185DA385-644E-4485-AB30-724993B0C165}" type="slidenum">
              <a:rPr lang="en-CA" smtClean="0"/>
              <a:t>1</a:t>
            </a:fld>
            <a:endParaRPr lang="en-CA"/>
          </a:p>
        </p:txBody>
      </p:sp>
    </p:spTree>
    <p:extLst>
      <p:ext uri="{BB962C8B-B14F-4D97-AF65-F5344CB8AC3E}">
        <p14:creationId xmlns:p14="http://schemas.microsoft.com/office/powerpoint/2010/main" val="372030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any number, or combination of a number of stimuli that drain our energy as we try to regain our own sense of homeostasis.  </a:t>
            </a:r>
          </a:p>
          <a:p>
            <a:endParaRPr lang="en-CA" dirty="0"/>
          </a:p>
          <a:p>
            <a:r>
              <a:rPr lang="en-CA" dirty="0"/>
              <a:t>Here are some to name a few in each relative Domain.</a:t>
            </a:r>
          </a:p>
          <a:p>
            <a:endParaRPr lang="en-CA" dirty="0"/>
          </a:p>
          <a:p>
            <a:r>
              <a:rPr lang="en-CA" dirty="0"/>
              <a:t>Time for some self reflection.  </a:t>
            </a:r>
          </a:p>
          <a:p>
            <a:endParaRPr lang="en-CA" dirty="0"/>
          </a:p>
          <a:p>
            <a:r>
              <a:rPr lang="en-CA" dirty="0"/>
              <a:t>Take some time and identify three pervasive stressors for you in each of the five domain attachment.  (Appendix 1)</a:t>
            </a:r>
          </a:p>
          <a:p>
            <a:endParaRPr lang="en-CA" dirty="0"/>
          </a:p>
          <a:p>
            <a:r>
              <a:rPr lang="en-CA" dirty="0"/>
              <a:t>https://self-reg.ca/wp-content/uploads/2020/06/1_4_Domain_Stress_Examples_V2.pdf </a:t>
            </a:r>
          </a:p>
          <a:p>
            <a:endParaRPr lang="en-CA" dirty="0"/>
          </a:p>
        </p:txBody>
      </p:sp>
      <p:sp>
        <p:nvSpPr>
          <p:cNvPr id="4" name="Slide Number Placeholder 3"/>
          <p:cNvSpPr>
            <a:spLocks noGrp="1"/>
          </p:cNvSpPr>
          <p:nvPr>
            <p:ph type="sldNum" sz="quarter" idx="5"/>
          </p:nvPr>
        </p:nvSpPr>
        <p:spPr/>
        <p:txBody>
          <a:bodyPr/>
          <a:lstStyle/>
          <a:p>
            <a:fld id="{185DA385-644E-4485-AB30-724993B0C165}" type="slidenum">
              <a:rPr lang="en-CA" smtClean="0"/>
              <a:t>10</a:t>
            </a:fld>
            <a:endParaRPr lang="en-CA"/>
          </a:p>
        </p:txBody>
      </p:sp>
    </p:spTree>
    <p:extLst>
      <p:ext uri="{BB962C8B-B14F-4D97-AF65-F5344CB8AC3E}">
        <p14:creationId xmlns:p14="http://schemas.microsoft.com/office/powerpoint/2010/main" val="1908986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Now let’s turn our attention inward to look at what’s occurring while under that distress.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Our gastro-intestinal (GI) tract for example has its own nervous system known as the Enteric Nervous System and is often thought of as our 2</a:t>
            </a:r>
            <a:r>
              <a:rPr lang="en-CA" sz="1200" kern="1200" baseline="30000" dirty="0">
                <a:solidFill>
                  <a:schemeClr val="tx1"/>
                </a:solidFill>
                <a:effectLst/>
                <a:latin typeface="+mn-lt"/>
                <a:ea typeface="+mn-ea"/>
                <a:cs typeface="+mn-cs"/>
              </a:rPr>
              <a:t>nd</a:t>
            </a:r>
            <a:r>
              <a:rPr lang="en-CA" sz="1200" kern="1200" dirty="0">
                <a:solidFill>
                  <a:schemeClr val="tx1"/>
                </a:solidFill>
                <a:effectLst/>
                <a:latin typeface="+mn-lt"/>
                <a:ea typeface="+mn-ea"/>
                <a:cs typeface="+mn-cs"/>
              </a:rPr>
              <a:t> Brain.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There exists a simultaneously an incredibly complex yet remarkably simple system of inter-related communication between the Central Nervous System and the Enteric Nervous System.</a:t>
            </a:r>
          </a:p>
          <a:p>
            <a:endParaRPr lang="en-CA"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is immense crosstalk between these two large nerve centers,” says Braden </a:t>
            </a:r>
            <a:r>
              <a:rPr lang="en-US" sz="1200" b="0" i="0" kern="1200" dirty="0" err="1">
                <a:solidFill>
                  <a:schemeClr val="tx1"/>
                </a:solidFill>
                <a:effectLst/>
                <a:latin typeface="+mn-lt"/>
                <a:ea typeface="+mn-ea"/>
                <a:cs typeface="+mn-cs"/>
              </a:rPr>
              <a:t>Kuo</a:t>
            </a:r>
            <a:r>
              <a:rPr lang="en-US" sz="1200" b="0" i="0" kern="1200" dirty="0">
                <a:solidFill>
                  <a:schemeClr val="tx1"/>
                </a:solidFill>
                <a:effectLst/>
                <a:latin typeface="+mn-lt"/>
                <a:ea typeface="+mn-ea"/>
                <a:cs typeface="+mn-cs"/>
              </a:rPr>
              <a:t>, MD, </a:t>
            </a:r>
            <a:r>
              <a:rPr lang="en-US" sz="1200" b="0" i="0" kern="1200" dirty="0" err="1">
                <a:solidFill>
                  <a:schemeClr val="tx1"/>
                </a:solidFill>
                <a:effectLst/>
                <a:latin typeface="+mn-lt"/>
                <a:ea typeface="+mn-ea"/>
                <a:cs typeface="+mn-cs"/>
              </a:rPr>
              <a:t>MMSc</a:t>
            </a:r>
            <a:r>
              <a:rPr lang="en-US" sz="1200" b="0" i="0" kern="1200" dirty="0">
                <a:solidFill>
                  <a:schemeClr val="tx1"/>
                </a:solidFill>
                <a:effectLst/>
                <a:latin typeface="+mn-lt"/>
                <a:ea typeface="+mn-ea"/>
                <a:cs typeface="+mn-cs"/>
              </a:rPr>
              <a:t> ’04, co-executive director of the Center for </a:t>
            </a:r>
            <a:r>
              <a:rPr lang="en-US" sz="1200" b="0" i="0" kern="1200" dirty="0" err="1">
                <a:solidFill>
                  <a:schemeClr val="tx1"/>
                </a:solidFill>
                <a:effectLst/>
                <a:latin typeface="+mn-lt"/>
                <a:ea typeface="+mn-ea"/>
                <a:cs typeface="+mn-cs"/>
              </a:rPr>
              <a:t>Neurointestinal</a:t>
            </a:r>
            <a:r>
              <a:rPr lang="en-US" sz="1200" b="0" i="0" kern="1200" dirty="0">
                <a:solidFill>
                  <a:schemeClr val="tx1"/>
                </a:solidFill>
                <a:effectLst/>
                <a:latin typeface="+mn-lt"/>
                <a:ea typeface="+mn-ea"/>
                <a:cs typeface="+mn-cs"/>
              </a:rPr>
              <a:t> Health at Massachusetts General Hospital (MGH) and assistant professor of medicine at Harvard Medical School. “This crosstalk affects how we feel and perceive gastrointestinal (GI) symptoms and impacts our quality of life.”</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a:t>
            </a:r>
            <a:r>
              <a:rPr lang="en-CA" sz="1200" kern="1200" dirty="0" err="1">
                <a:solidFill>
                  <a:schemeClr val="tx1"/>
                </a:solidFill>
                <a:effectLst/>
                <a:latin typeface="+mn-lt"/>
                <a:ea typeface="+mn-ea"/>
                <a:cs typeface="+mn-cs"/>
              </a:rPr>
              <a:t>vagus</a:t>
            </a:r>
            <a:r>
              <a:rPr lang="en-CA" sz="1200" kern="1200" dirty="0">
                <a:solidFill>
                  <a:schemeClr val="tx1"/>
                </a:solidFill>
                <a:effectLst/>
                <a:latin typeface="+mn-lt"/>
                <a:ea typeface="+mn-ea"/>
                <a:cs typeface="+mn-cs"/>
              </a:rPr>
              <a:t> nerve has the most extensive distribution of the cranial nerves. Its branches transmit motor impulses to </a:t>
            </a:r>
          </a:p>
          <a:p>
            <a:pPr marL="228600" indent="-228600">
              <a:buAutoNum type="arabicParenR"/>
            </a:pPr>
            <a:r>
              <a:rPr lang="en-CA" sz="1200" kern="1200" dirty="0">
                <a:solidFill>
                  <a:schemeClr val="tx1"/>
                </a:solidFill>
                <a:effectLst/>
                <a:latin typeface="+mn-lt"/>
                <a:ea typeface="+mn-ea"/>
                <a:cs typeface="+mn-cs"/>
              </a:rPr>
              <a:t>Our Cardiovascular System </a:t>
            </a:r>
          </a:p>
          <a:p>
            <a:pPr marL="228600" indent="-228600">
              <a:buAutoNum type="arabicParenR"/>
            </a:pPr>
            <a:r>
              <a:rPr lang="en-CA" sz="1200" kern="1200" dirty="0">
                <a:solidFill>
                  <a:schemeClr val="tx1"/>
                </a:solidFill>
                <a:effectLst/>
                <a:latin typeface="+mn-lt"/>
                <a:ea typeface="+mn-ea"/>
                <a:cs typeface="+mn-cs"/>
              </a:rPr>
              <a:t>Our Respiratory System </a:t>
            </a:r>
          </a:p>
          <a:p>
            <a:pPr marL="228600" indent="-228600">
              <a:buAutoNum type="arabicParenR"/>
            </a:pPr>
            <a:r>
              <a:rPr lang="en-CA" sz="1200" kern="1200" dirty="0">
                <a:solidFill>
                  <a:schemeClr val="tx1"/>
                </a:solidFill>
                <a:effectLst/>
                <a:latin typeface="+mn-lt"/>
                <a:ea typeface="+mn-ea"/>
                <a:cs typeface="+mn-cs"/>
              </a:rPr>
              <a:t>Our Ingestion &amp; Digestion systems.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short, it is a superhighway of information between the brain and organs. Your brain sends signals to your gut, and vice versa.</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By wandering and branching throughout the body, this nerve provides the primary control for the nervous system's parasympathetic division: the rest-and-digest counterpoint to the sympathetic nervous system's fight-or-flight response.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When the body is not under stress, the </a:t>
            </a:r>
            <a:r>
              <a:rPr lang="en-CA" sz="1200" kern="1200" dirty="0" err="1">
                <a:solidFill>
                  <a:schemeClr val="tx1"/>
                </a:solidFill>
                <a:effectLst/>
                <a:latin typeface="+mn-lt"/>
                <a:ea typeface="+mn-ea"/>
                <a:cs typeface="+mn-cs"/>
              </a:rPr>
              <a:t>vagus</a:t>
            </a:r>
            <a:r>
              <a:rPr lang="en-CA" sz="1200" kern="1200" dirty="0">
                <a:solidFill>
                  <a:schemeClr val="tx1"/>
                </a:solidFill>
                <a:effectLst/>
                <a:latin typeface="+mn-lt"/>
                <a:ea typeface="+mn-ea"/>
                <a:cs typeface="+mn-cs"/>
              </a:rPr>
              <a:t> nerve sends commands that slow heart and breathing rates and increase digestion. In times of stress, control shifts to the sympathetic system, which produces the opposite effect.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a:t>
            </a:r>
            <a:r>
              <a:rPr lang="en-CA" sz="1200" kern="1200" dirty="0" err="1">
                <a:solidFill>
                  <a:schemeClr val="tx1"/>
                </a:solidFill>
                <a:effectLst/>
                <a:latin typeface="+mn-lt"/>
                <a:ea typeface="+mn-ea"/>
                <a:cs typeface="+mn-cs"/>
              </a:rPr>
              <a:t>vagus</a:t>
            </a:r>
            <a:r>
              <a:rPr lang="en-CA" sz="1200" kern="1200" dirty="0">
                <a:solidFill>
                  <a:schemeClr val="tx1"/>
                </a:solidFill>
                <a:effectLst/>
                <a:latin typeface="+mn-lt"/>
                <a:ea typeface="+mn-ea"/>
                <a:cs typeface="+mn-cs"/>
              </a:rPr>
              <a:t> nerve also carries sensory signals from internal organs back to the brain, enabling the brain to keep track of the organs' actions.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enteric nervous system has all the neurotransmitters found in the brain and produces/stores 90% of the body's serotonin (in enterochromaffin cells). Not only is serotonin important for feelings of well-being, happiness and sleep, it also contributes to peristalsis. Too much can lead to diarrhea; too little can lead to constipation.</a:t>
            </a:r>
          </a:p>
          <a:p>
            <a:endParaRPr lang="en-CA" dirty="0"/>
          </a:p>
        </p:txBody>
      </p:sp>
      <p:sp>
        <p:nvSpPr>
          <p:cNvPr id="4" name="Slide Number Placeholder 3"/>
          <p:cNvSpPr>
            <a:spLocks noGrp="1"/>
          </p:cNvSpPr>
          <p:nvPr>
            <p:ph type="sldNum" sz="quarter" idx="5"/>
          </p:nvPr>
        </p:nvSpPr>
        <p:spPr/>
        <p:txBody>
          <a:bodyPr/>
          <a:lstStyle/>
          <a:p>
            <a:fld id="{185DA385-644E-4485-AB30-724993B0C165}" type="slidenum">
              <a:rPr lang="en-CA" smtClean="0"/>
              <a:t>11</a:t>
            </a:fld>
            <a:endParaRPr lang="en-CA"/>
          </a:p>
        </p:txBody>
      </p:sp>
    </p:spTree>
    <p:extLst>
      <p:ext uri="{BB962C8B-B14F-4D97-AF65-F5344CB8AC3E}">
        <p14:creationId xmlns:p14="http://schemas.microsoft.com/office/powerpoint/2010/main" val="226031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own fight or flight response, just like fight or flight response in others (to varying degrees or AT varying degrees of distress) </a:t>
            </a:r>
            <a:r>
              <a:rPr lang="en-CA" dirty="0" err="1"/>
              <a:t>neuroceptively</a:t>
            </a:r>
            <a:r>
              <a:rPr lang="en-CA" dirty="0"/>
              <a:t> trigger certain physiological reactions.</a:t>
            </a:r>
          </a:p>
        </p:txBody>
      </p:sp>
      <p:sp>
        <p:nvSpPr>
          <p:cNvPr id="4" name="Slide Number Placeholder 3"/>
          <p:cNvSpPr>
            <a:spLocks noGrp="1"/>
          </p:cNvSpPr>
          <p:nvPr>
            <p:ph type="sldNum" sz="quarter" idx="5"/>
          </p:nvPr>
        </p:nvSpPr>
        <p:spPr/>
        <p:txBody>
          <a:bodyPr/>
          <a:lstStyle/>
          <a:p>
            <a:fld id="{185DA385-644E-4485-AB30-724993B0C165}" type="slidenum">
              <a:rPr lang="en-CA" smtClean="0"/>
              <a:t>12</a:t>
            </a:fld>
            <a:endParaRPr lang="en-CA"/>
          </a:p>
        </p:txBody>
      </p:sp>
    </p:spTree>
    <p:extLst>
      <p:ext uri="{BB962C8B-B14F-4D97-AF65-F5344CB8AC3E}">
        <p14:creationId xmlns:p14="http://schemas.microsoft.com/office/powerpoint/2010/main" val="420048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brainstorm some ideas:</a:t>
            </a:r>
          </a:p>
          <a:p>
            <a:endParaRPr lang="en-CA" dirty="0"/>
          </a:p>
          <a:p>
            <a:endParaRPr lang="en-CA" dirty="0"/>
          </a:p>
        </p:txBody>
      </p:sp>
      <p:sp>
        <p:nvSpPr>
          <p:cNvPr id="4" name="Slide Number Placeholder 3"/>
          <p:cNvSpPr>
            <a:spLocks noGrp="1"/>
          </p:cNvSpPr>
          <p:nvPr>
            <p:ph type="sldNum" sz="quarter" idx="5"/>
          </p:nvPr>
        </p:nvSpPr>
        <p:spPr/>
        <p:txBody>
          <a:bodyPr/>
          <a:lstStyle/>
          <a:p>
            <a:fld id="{185DA385-644E-4485-AB30-724993B0C165}" type="slidenum">
              <a:rPr lang="en-CA" smtClean="0"/>
              <a:t>13</a:t>
            </a:fld>
            <a:endParaRPr lang="en-CA"/>
          </a:p>
        </p:txBody>
      </p:sp>
    </p:spTree>
    <p:extLst>
      <p:ext uri="{BB962C8B-B14F-4D97-AF65-F5344CB8AC3E}">
        <p14:creationId xmlns:p14="http://schemas.microsoft.com/office/powerpoint/2010/main" val="1327756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you seen incidents of these types?</a:t>
            </a:r>
          </a:p>
          <a:p>
            <a:endParaRPr lang="en-CA" dirty="0"/>
          </a:p>
          <a:p>
            <a:r>
              <a:rPr lang="en-CA" dirty="0"/>
              <a:t>They are examples of when our Limbic Brain is activated, and over-riding our Pre-frontal Cortex.</a:t>
            </a:r>
          </a:p>
        </p:txBody>
      </p:sp>
      <p:sp>
        <p:nvSpPr>
          <p:cNvPr id="4" name="Slide Number Placeholder 3"/>
          <p:cNvSpPr>
            <a:spLocks noGrp="1"/>
          </p:cNvSpPr>
          <p:nvPr>
            <p:ph type="sldNum" sz="quarter" idx="5"/>
          </p:nvPr>
        </p:nvSpPr>
        <p:spPr/>
        <p:txBody>
          <a:bodyPr/>
          <a:lstStyle/>
          <a:p>
            <a:fld id="{185DA385-644E-4485-AB30-724993B0C165}" type="slidenum">
              <a:rPr lang="en-CA" smtClean="0"/>
              <a:t>14</a:t>
            </a:fld>
            <a:endParaRPr lang="en-CA"/>
          </a:p>
        </p:txBody>
      </p:sp>
    </p:spTree>
    <p:extLst>
      <p:ext uri="{BB962C8B-B14F-4D97-AF65-F5344CB8AC3E}">
        <p14:creationId xmlns:p14="http://schemas.microsoft.com/office/powerpoint/2010/main" val="39857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falls to those of us working in schools to be aware of our own stressors so that we too can help others regardless of their role and/or age become aware of their own stresses and strains.  </a:t>
            </a:r>
          </a:p>
          <a:p>
            <a:endParaRPr lang="en-CA" dirty="0"/>
          </a:p>
          <a:p>
            <a:r>
              <a:rPr lang="en-CA" dirty="0"/>
              <a:t>That is Co-Regulation.</a:t>
            </a:r>
          </a:p>
          <a:p>
            <a:endParaRPr lang="en-CA" dirty="0"/>
          </a:p>
          <a:p>
            <a:r>
              <a:rPr lang="en-CA" dirty="0"/>
              <a:t>We all develop defense mechanisms as coping strategies. The best coping mechanism is understanding our own stress/energy levels…  recognizing them and knowing when we either exert energy, or restore energy.  </a:t>
            </a:r>
          </a:p>
          <a:p>
            <a:endParaRPr lang="en-CA" dirty="0"/>
          </a:p>
          <a:p>
            <a:r>
              <a:rPr lang="en-CA" dirty="0"/>
              <a:t>That is Self-Regulation.</a:t>
            </a:r>
          </a:p>
        </p:txBody>
      </p:sp>
      <p:sp>
        <p:nvSpPr>
          <p:cNvPr id="4" name="Slide Number Placeholder 3"/>
          <p:cNvSpPr>
            <a:spLocks noGrp="1"/>
          </p:cNvSpPr>
          <p:nvPr>
            <p:ph type="sldNum" sz="quarter" idx="5"/>
          </p:nvPr>
        </p:nvSpPr>
        <p:spPr/>
        <p:txBody>
          <a:bodyPr/>
          <a:lstStyle/>
          <a:p>
            <a:fld id="{185DA385-644E-4485-AB30-724993B0C165}" type="slidenum">
              <a:rPr lang="en-CA" smtClean="0"/>
              <a:t>15</a:t>
            </a:fld>
            <a:endParaRPr lang="en-CA"/>
          </a:p>
        </p:txBody>
      </p:sp>
    </p:spTree>
    <p:extLst>
      <p:ext uri="{BB962C8B-B14F-4D97-AF65-F5344CB8AC3E}">
        <p14:creationId xmlns:p14="http://schemas.microsoft.com/office/powerpoint/2010/main" val="78311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of the developing tools available to us through the MEHRIT Ctr. and self-reg.ca/resource-library/ is the questionnaire attached here in Appendix 2 to assist us in a co-regulatory role… is a guide to help focus our attention on those areas in which the children with whom we work may be experiencing stress.</a:t>
            </a:r>
          </a:p>
          <a:p>
            <a:endParaRPr lang="en-CA" dirty="0"/>
          </a:p>
          <a:p>
            <a:r>
              <a:rPr lang="en-CA" dirty="0"/>
              <a:t>Lets work through an example with a child in your care.</a:t>
            </a:r>
          </a:p>
        </p:txBody>
      </p:sp>
      <p:sp>
        <p:nvSpPr>
          <p:cNvPr id="4" name="Slide Number Placeholder 3"/>
          <p:cNvSpPr>
            <a:spLocks noGrp="1"/>
          </p:cNvSpPr>
          <p:nvPr>
            <p:ph type="sldNum" sz="quarter" idx="5"/>
          </p:nvPr>
        </p:nvSpPr>
        <p:spPr/>
        <p:txBody>
          <a:bodyPr/>
          <a:lstStyle/>
          <a:p>
            <a:fld id="{185DA385-644E-4485-AB30-724993B0C165}" type="slidenum">
              <a:rPr lang="en-CA" smtClean="0"/>
              <a:t>16</a:t>
            </a:fld>
            <a:endParaRPr lang="en-CA"/>
          </a:p>
        </p:txBody>
      </p:sp>
    </p:spTree>
    <p:extLst>
      <p:ext uri="{BB962C8B-B14F-4D97-AF65-F5344CB8AC3E}">
        <p14:creationId xmlns:p14="http://schemas.microsoft.com/office/powerpoint/2010/main" val="228740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85DA385-644E-4485-AB30-724993B0C165}" type="slidenum">
              <a:rPr lang="en-CA" smtClean="0"/>
              <a:t>2</a:t>
            </a:fld>
            <a:endParaRPr lang="en-CA"/>
          </a:p>
        </p:txBody>
      </p:sp>
    </p:spTree>
    <p:extLst>
      <p:ext uri="{BB962C8B-B14F-4D97-AF65-F5344CB8AC3E}">
        <p14:creationId xmlns:p14="http://schemas.microsoft.com/office/powerpoint/2010/main" val="391036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of the Practices in the Shanker Framework is that of Detecting Stress. (As I will explain in just a few slides).</a:t>
            </a:r>
          </a:p>
          <a:p>
            <a:endParaRPr lang="en-US" sz="1200" b="0" i="0" u="none" strike="noStrike" kern="1200" baseline="0" dirty="0">
              <a:solidFill>
                <a:schemeClr val="tx1"/>
              </a:solidFill>
              <a:latin typeface="+mn-lt"/>
              <a:ea typeface="+mn-ea"/>
              <a:cs typeface="+mn-cs"/>
            </a:endParaRPr>
          </a:p>
          <a:p>
            <a:r>
              <a:rPr lang="en-US" dirty="0"/>
              <a:t>Stress is a necessary part of our lives and can have both beneficial and negative effects. A stress response is primarily determined by our perception of an event, transition, or problem. </a:t>
            </a:r>
          </a:p>
          <a:p>
            <a:endParaRPr lang="en-US" dirty="0"/>
          </a:p>
          <a:p>
            <a:r>
              <a:rPr lang="en-US" dirty="0"/>
              <a:t>An important first step is recognizing the degree to which we ourselves are affected by the stress in our lives. </a:t>
            </a:r>
          </a:p>
          <a:p>
            <a:endParaRPr lang="en-US" dirty="0"/>
          </a:p>
          <a:p>
            <a:r>
              <a:rPr lang="en-US" dirty="0"/>
              <a:t>This self-assessment checklist from New York State United Teachers (NYSUT) can help us determine the degree and type of stress we are experiencing and how its impact is manifest.  </a:t>
            </a:r>
          </a:p>
          <a:p>
            <a:endParaRPr lang="en-US" dirty="0"/>
          </a:p>
          <a:p>
            <a:r>
              <a:rPr lang="en-US" dirty="0"/>
              <a:t>Please keep in mind that as a self-completed questionnaire it is subject to our own biases and is not intended to provide a diagnoses of any kind.</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frequently do you find yourself experiencing such problems as headaches, problems going to sleep or staying asleep, unexplained muscle pain, jaw pain, uncontrolled anger, and frustration? Using the table below, assess the frequency that you experience these common symptoms of stress.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185DA385-644E-4485-AB30-724993B0C165}" type="slidenum">
              <a:rPr lang="en-CA" smtClean="0"/>
              <a:t>3</a:t>
            </a:fld>
            <a:endParaRPr lang="en-CA"/>
          </a:p>
        </p:txBody>
      </p:sp>
    </p:spTree>
    <p:extLst>
      <p:ext uri="{BB962C8B-B14F-4D97-AF65-F5344CB8AC3E}">
        <p14:creationId xmlns:p14="http://schemas.microsoft.com/office/powerpoint/2010/main" val="323776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includes a simple overview of that Framework, a reminder of the definition of Stress, and some cues to recognizing stress in yourself, and others.</a:t>
            </a:r>
          </a:p>
          <a:p>
            <a:endParaRPr lang="en-US" dirty="0"/>
          </a:p>
          <a:p>
            <a:r>
              <a:rPr lang="en-US" dirty="0"/>
              <a:t>Let me remind you what is Self-Reg all about. </a:t>
            </a:r>
          </a:p>
          <a:p>
            <a:endParaRPr lang="en-US" dirty="0"/>
          </a:p>
          <a:p>
            <a:r>
              <a:rPr lang="en-US" dirty="0"/>
              <a:t>Shanker Self-Reg® is a process for enhancing self-regulation by understanding and dealing with stress. In Self-Reg we consider both our responses to stress and our underlying state of energy and tension when we encounter a stress.</a:t>
            </a:r>
          </a:p>
          <a:p>
            <a:endParaRPr lang="en-US" dirty="0"/>
          </a:p>
          <a:p>
            <a:r>
              <a:rPr lang="en-US" dirty="0"/>
              <a:t>There five domains from which stress originates, and five practices we employ to understand and deal with our stressors in an optimal way.  These Domains &amp; Practices together make up the </a:t>
            </a:r>
            <a:r>
              <a:rPr lang="en-US"/>
              <a:t>Shanker Framework</a:t>
            </a:r>
            <a:r>
              <a:rPr lang="en-US" sz="1200" kern="1200">
                <a:solidFill>
                  <a:schemeClr val="tx1"/>
                </a:solidFill>
                <a:effectLst/>
                <a:latin typeface="+mn-lt"/>
                <a:ea typeface="+mn-ea"/>
                <a:cs typeface="+mn-cs"/>
              </a:rPr>
              <a:t>©. </a:t>
            </a:r>
            <a:r>
              <a:rPr lang="en-US"/>
              <a:t> </a:t>
            </a:r>
            <a:endParaRPr lang="en-CA" dirty="0"/>
          </a:p>
        </p:txBody>
      </p:sp>
      <p:sp>
        <p:nvSpPr>
          <p:cNvPr id="4" name="Slide Number Placeholder 3"/>
          <p:cNvSpPr>
            <a:spLocks noGrp="1"/>
          </p:cNvSpPr>
          <p:nvPr>
            <p:ph type="sldNum" sz="quarter" idx="5"/>
          </p:nvPr>
        </p:nvSpPr>
        <p:spPr/>
        <p:txBody>
          <a:bodyPr/>
          <a:lstStyle/>
          <a:p>
            <a:fld id="{185DA385-644E-4485-AB30-724993B0C165}" type="slidenum">
              <a:rPr lang="en-CA" smtClean="0"/>
              <a:t>4</a:t>
            </a:fld>
            <a:endParaRPr lang="en-CA"/>
          </a:p>
        </p:txBody>
      </p:sp>
    </p:spTree>
    <p:extLst>
      <p:ext uri="{BB962C8B-B14F-4D97-AF65-F5344CB8AC3E}">
        <p14:creationId xmlns:p14="http://schemas.microsoft.com/office/powerpoint/2010/main" val="175984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Practices include: Read &amp; Reframe the Behaviour, Recognize the Stressors, Reduce Stressors, Reflect On &amp; Enhance Stress Awareness, and Respond with Personalized Practices to Restore and Support Resilience. These are not necessarily sequential or hierarchical as steps but are each an important part of the overall puzzle.  Think of it as a pie cut into five equal slices.</a:t>
            </a:r>
          </a:p>
          <a:p>
            <a:endParaRPr lang="en-US" dirty="0"/>
          </a:p>
          <a:p>
            <a:r>
              <a:rPr lang="en-US" dirty="0"/>
              <a:t>The Domains include: Biological, Emotion, Cognitive, Social, &amp; Prosocial.  They are not as separate and distinct as one might think, and I will discuss that shortly.</a:t>
            </a:r>
          </a:p>
          <a:p>
            <a:endParaRPr lang="en-US" dirty="0"/>
          </a:p>
          <a:p>
            <a:endParaRPr lang="en-CA" dirty="0"/>
          </a:p>
        </p:txBody>
      </p:sp>
      <p:sp>
        <p:nvSpPr>
          <p:cNvPr id="4" name="Slide Number Placeholder 3"/>
          <p:cNvSpPr>
            <a:spLocks noGrp="1"/>
          </p:cNvSpPr>
          <p:nvPr>
            <p:ph type="sldNum" sz="quarter" idx="5"/>
          </p:nvPr>
        </p:nvSpPr>
        <p:spPr/>
        <p:txBody>
          <a:bodyPr/>
          <a:lstStyle/>
          <a:p>
            <a:fld id="{185DA385-644E-4485-AB30-724993B0C165}" type="slidenum">
              <a:rPr lang="en-CA" smtClean="0"/>
              <a:t>5</a:t>
            </a:fld>
            <a:endParaRPr lang="en-CA"/>
          </a:p>
        </p:txBody>
      </p:sp>
    </p:spTree>
    <p:extLst>
      <p:ext uri="{BB962C8B-B14F-4D97-AF65-F5344CB8AC3E}">
        <p14:creationId xmlns:p14="http://schemas.microsoft.com/office/powerpoint/2010/main" val="55073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 of Dr. Shanker builds on the foundational work done previously by Walter Bradford Cannon, and Hans Selye.</a:t>
            </a:r>
          </a:p>
          <a:p>
            <a:endParaRPr lang="en-US" dirty="0"/>
          </a:p>
          <a:p>
            <a:r>
              <a:rPr lang="en-CA" dirty="0"/>
              <a:t>Cannon (seen on the left) a prominent American Physiologist at Harvard discovered physiological changes that occurred under various stimuli in simple organisms.  </a:t>
            </a:r>
          </a:p>
          <a:p>
            <a:endParaRPr lang="en-CA" dirty="0"/>
          </a:p>
          <a:p>
            <a:r>
              <a:rPr lang="en-CA" dirty="0"/>
              <a:t>What he saw was that in an otherwise homeostatic state, they would undergo changes depending on the stimuli it was subjected to.  </a:t>
            </a:r>
          </a:p>
          <a:p>
            <a:endParaRPr lang="en-CA" dirty="0"/>
          </a:p>
          <a:p>
            <a:r>
              <a:rPr lang="en-CA" dirty="0"/>
              <a:t>Hans Selye (seen here on the right) from McGill University contributed to the understanding of the human body’s response to prolonged excessive stress and the general adaptation syndrome from alarm, through resistance, on through to exhaustion. </a:t>
            </a:r>
          </a:p>
          <a:p>
            <a:endParaRPr lang="en-CA" dirty="0"/>
          </a:p>
          <a:p>
            <a:endParaRPr lang="en-CA" dirty="0"/>
          </a:p>
          <a:p>
            <a:r>
              <a:rPr lang="en-CA" dirty="0"/>
              <a:t>The metaphor of a Thermostat and Furnace are helpful in conceptualizing this interplay.  </a:t>
            </a:r>
          </a:p>
          <a:p>
            <a:endParaRPr lang="en-CA" dirty="0"/>
          </a:p>
          <a:p>
            <a:r>
              <a:rPr lang="en-CA" dirty="0"/>
              <a:t>We set the thermostat at a particular temperature, monitor that homeostatic temperature, and either turn the furnace on or off as needed.</a:t>
            </a:r>
          </a:p>
          <a:p>
            <a:endParaRPr lang="en-CA" dirty="0"/>
          </a:p>
          <a:p>
            <a:r>
              <a:rPr lang="en-CA" dirty="0"/>
              <a:t>Our brain’s hypothalamus is largely responsible for control of, and triggering the release of hormones in response to environmental stimuli in much the same way the thermostat turns the furnace on/off depending on whether or not heat is needed.  </a:t>
            </a:r>
            <a:r>
              <a:rPr lang="en-CA" b="0" i="0" dirty="0">
                <a:solidFill>
                  <a:srgbClr val="2A2A2A"/>
                </a:solidFill>
                <a:effectLst/>
                <a:latin typeface="Roboto"/>
              </a:rPr>
              <a:t>When your hypothalamus senses a change in your body, it will tell the right gland how to help correct that change.</a:t>
            </a:r>
          </a:p>
          <a:p>
            <a:endParaRPr lang="en-CA" b="0" i="0" dirty="0">
              <a:solidFill>
                <a:srgbClr val="2A2A2A"/>
              </a:solidFill>
              <a:effectLst/>
              <a:latin typeface="Roboto"/>
            </a:endParaRPr>
          </a:p>
          <a:p>
            <a:r>
              <a:rPr lang="en-CA" b="0" i="0" dirty="0">
                <a:solidFill>
                  <a:srgbClr val="2A2A2A"/>
                </a:solidFill>
                <a:effectLst/>
                <a:latin typeface="Roboto"/>
              </a:rPr>
              <a:t>Really what it comes down to, is defining </a:t>
            </a:r>
            <a:r>
              <a:rPr lang="en-CA" b="1" i="1" u="sng" dirty="0">
                <a:solidFill>
                  <a:srgbClr val="2A2A2A"/>
                </a:solidFill>
                <a:effectLst/>
                <a:latin typeface="Roboto"/>
              </a:rPr>
              <a:t>Stress</a:t>
            </a:r>
            <a:r>
              <a:rPr lang="en-CA" b="0" i="0" dirty="0">
                <a:solidFill>
                  <a:srgbClr val="2A2A2A"/>
                </a:solidFill>
                <a:effectLst/>
                <a:latin typeface="Roboto"/>
              </a:rPr>
              <a:t> as anything that moves one away from </a:t>
            </a:r>
            <a:r>
              <a:rPr lang="en-CA" b="1" i="1" u="sng" dirty="0">
                <a:solidFill>
                  <a:srgbClr val="2A2A2A"/>
                </a:solidFill>
                <a:effectLst/>
                <a:latin typeface="Roboto"/>
              </a:rPr>
              <a:t>Homeostasis</a:t>
            </a:r>
            <a:r>
              <a:rPr lang="en-CA" b="0" i="0" dirty="0">
                <a:solidFill>
                  <a:srgbClr val="2A2A2A"/>
                </a:solidFill>
                <a:effectLst/>
                <a:latin typeface="Roboto"/>
              </a:rPr>
              <a:t>.</a:t>
            </a:r>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185DA385-644E-4485-AB30-724993B0C165}" type="slidenum">
              <a:rPr lang="en-CA" smtClean="0"/>
              <a:t>6</a:t>
            </a:fld>
            <a:endParaRPr lang="en-CA"/>
          </a:p>
        </p:txBody>
      </p:sp>
    </p:spTree>
    <p:extLst>
      <p:ext uri="{BB962C8B-B14F-4D97-AF65-F5344CB8AC3E}">
        <p14:creationId xmlns:p14="http://schemas.microsoft.com/office/powerpoint/2010/main" val="264350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reality of it is however, we experience many of these homeostatic changes each and every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move through these various states of arousal with varied levels of energy to expend (or not) at our disposal several times a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There are stressors that recovery from, requires the expenditure of energy.  There are also restorative practices in which we engage every day to replenish our energy reserves.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may recall the Thayer Matrix the simultaneously looks at both our stress level, and energy level continua.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185DA385-644E-4485-AB30-724993B0C165}" type="slidenum">
              <a:rPr lang="en-CA" smtClean="0"/>
              <a:t>7</a:t>
            </a:fld>
            <a:endParaRPr lang="en-CA"/>
          </a:p>
        </p:txBody>
      </p:sp>
    </p:spTree>
    <p:extLst>
      <p:ext uri="{BB962C8B-B14F-4D97-AF65-F5344CB8AC3E}">
        <p14:creationId xmlns:p14="http://schemas.microsoft.com/office/powerpoint/2010/main" val="71180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whichever quadrant on this matrix that we find ourselves, or potentially another individual, will determine their reactivity.</a:t>
            </a:r>
          </a:p>
          <a:p>
            <a:endParaRPr lang="en-CA" dirty="0"/>
          </a:p>
          <a:p>
            <a:r>
              <a:rPr lang="en-CA" dirty="0"/>
              <a:t>We can look at each quadrant:</a:t>
            </a:r>
          </a:p>
          <a:p>
            <a:endParaRPr lang="en-CA" dirty="0"/>
          </a:p>
          <a:p>
            <a:r>
              <a:rPr lang="en-CA" dirty="0"/>
              <a:t>Low Energy/Low Tension – could be drowsy or sleeping</a:t>
            </a:r>
          </a:p>
          <a:p>
            <a:r>
              <a:rPr lang="en-CA" dirty="0"/>
              <a:t>High Energy/Low Tension – could be playing</a:t>
            </a:r>
          </a:p>
          <a:p>
            <a:r>
              <a:rPr lang="en-CA" dirty="0"/>
              <a:t>High Energy/High Tension – could alert, focused, and learning</a:t>
            </a:r>
          </a:p>
          <a:p>
            <a:r>
              <a:rPr lang="en-CA" dirty="0"/>
              <a:t>Low Energy/High Tension – could be in responding to tension in maladaptive ways.</a:t>
            </a:r>
          </a:p>
          <a:p>
            <a:endParaRPr lang="en-CA" dirty="0"/>
          </a:p>
          <a:p>
            <a:r>
              <a:rPr lang="en-CA" dirty="0"/>
              <a:t>Knowing fell-well that we move between these states several times a day.</a:t>
            </a:r>
          </a:p>
        </p:txBody>
      </p:sp>
      <p:sp>
        <p:nvSpPr>
          <p:cNvPr id="4" name="Slide Number Placeholder 3"/>
          <p:cNvSpPr>
            <a:spLocks noGrp="1"/>
          </p:cNvSpPr>
          <p:nvPr>
            <p:ph type="sldNum" sz="quarter" idx="5"/>
          </p:nvPr>
        </p:nvSpPr>
        <p:spPr/>
        <p:txBody>
          <a:bodyPr/>
          <a:lstStyle/>
          <a:p>
            <a:fld id="{185DA385-644E-4485-AB30-724993B0C165}" type="slidenum">
              <a:rPr lang="en-CA" smtClean="0"/>
              <a:t>8</a:t>
            </a:fld>
            <a:endParaRPr lang="en-CA"/>
          </a:p>
        </p:txBody>
      </p:sp>
    </p:spTree>
    <p:extLst>
      <p:ext uri="{BB962C8B-B14F-4D97-AF65-F5344CB8AC3E}">
        <p14:creationId xmlns:p14="http://schemas.microsoft.com/office/powerpoint/2010/main" val="328769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Less important however, is the categorization of the Domain within which these stressors can be characterized… than is the recognition of the profound impact they have on our </a:t>
            </a:r>
          </a:p>
          <a:p>
            <a:r>
              <a:rPr lang="en-CA" b="1" i="1" dirty="0"/>
              <a:t>psycho-neuro-</a:t>
            </a:r>
            <a:r>
              <a:rPr lang="en-CA" b="1" i="1" dirty="0" err="1"/>
              <a:t>endcrinological</a:t>
            </a:r>
            <a:r>
              <a:rPr lang="en-CA" dirty="0"/>
              <a:t> well-being.</a:t>
            </a:r>
          </a:p>
          <a:p>
            <a:endParaRPr lang="en-CA" dirty="0"/>
          </a:p>
          <a:p>
            <a:endParaRPr lang="en-CA" dirty="0"/>
          </a:p>
          <a:p>
            <a:r>
              <a:rPr lang="en-CA" dirty="0"/>
              <a:t>Take a few moments to think of those things that cause you distress.</a:t>
            </a:r>
          </a:p>
          <a:p>
            <a:endParaRPr lang="en-CA" dirty="0"/>
          </a:p>
          <a:p>
            <a:r>
              <a:rPr lang="en-CA" dirty="0"/>
              <a:t>Think of the ways in which that distress might be noticeable to others?</a:t>
            </a:r>
          </a:p>
        </p:txBody>
      </p:sp>
      <p:sp>
        <p:nvSpPr>
          <p:cNvPr id="4" name="Slide Number Placeholder 3"/>
          <p:cNvSpPr>
            <a:spLocks noGrp="1"/>
          </p:cNvSpPr>
          <p:nvPr>
            <p:ph type="sldNum" sz="quarter" idx="5"/>
          </p:nvPr>
        </p:nvSpPr>
        <p:spPr/>
        <p:txBody>
          <a:bodyPr/>
          <a:lstStyle/>
          <a:p>
            <a:fld id="{185DA385-644E-4485-AB30-724993B0C165}" type="slidenum">
              <a:rPr lang="en-CA" smtClean="0"/>
              <a:t>9</a:t>
            </a:fld>
            <a:endParaRPr lang="en-CA"/>
          </a:p>
        </p:txBody>
      </p:sp>
    </p:spTree>
    <p:extLst>
      <p:ext uri="{BB962C8B-B14F-4D97-AF65-F5344CB8AC3E}">
        <p14:creationId xmlns:p14="http://schemas.microsoft.com/office/powerpoint/2010/main" val="241341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2/21/2021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2/21/2021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2/21/2021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2/21/2021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2/21/2021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2/21/2021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2/21/2021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2/21/2021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2/21/2021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2/21/2021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2.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elf-reg.c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6.xml"/><Relationship Id="rId7"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7.jpg"/><Relationship Id="rId5" Type="http://schemas.openxmlformats.org/officeDocument/2006/relationships/hyperlink" Target="http://diy.stackexchange.com/questions/41466/can-i-change-my-standard-thermostat-to-a-wifi-one" TargetMode="External"/><Relationship Id="rId10" Type="http://schemas.openxmlformats.org/officeDocument/2006/relationships/image" Target="../media/image2.png"/><Relationship Id="rId4" Type="http://schemas.openxmlformats.org/officeDocument/2006/relationships/image" Target="../media/image6.jpg"/><Relationship Id="rId9" Type="http://schemas.openxmlformats.org/officeDocument/2006/relationships/hyperlink" Target="https://en.wikipedia.org/wiki/Forced-air_gas"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1.xml"/><Relationship Id="rId11" Type="http://schemas.openxmlformats.org/officeDocument/2006/relationships/image" Target="../media/image2.png"/><Relationship Id="rId5" Type="http://schemas.openxmlformats.org/officeDocument/2006/relationships/diagramLayout" Target="../diagrams/layout1.xml"/><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017565" y="1475234"/>
            <a:ext cx="3432313" cy="2901694"/>
          </a:xfrm>
        </p:spPr>
        <p:txBody>
          <a:bodyPr anchor="b">
            <a:normAutofit/>
          </a:bodyPr>
          <a:lstStyle/>
          <a:p>
            <a:r>
              <a:rPr lang="en-US" sz="4400" dirty="0">
                <a:solidFill>
                  <a:schemeClr val="tx1"/>
                </a:solidFill>
                <a:latin typeface="Century Gothic" panose="020B0502020202020204" pitchFamily="34" charset="0"/>
              </a:rPr>
              <a:t>Stress Recognition</a:t>
            </a:r>
            <a:br>
              <a:rPr lang="en-US" sz="4400" dirty="0">
                <a:solidFill>
                  <a:schemeClr val="tx1"/>
                </a:solidFill>
              </a:rPr>
            </a:br>
            <a:endParaRPr lang="en-US" sz="44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070574" y="4608580"/>
            <a:ext cx="3379304" cy="774186"/>
          </a:xfrm>
        </p:spPr>
        <p:txBody>
          <a:bodyPr anchor="t">
            <a:normAutofit lnSpcReduction="10000"/>
          </a:bodyPr>
          <a:lstStyle/>
          <a:p>
            <a:pPr algn="ctr">
              <a:lnSpc>
                <a:spcPct val="100000"/>
              </a:lnSpc>
            </a:pPr>
            <a:r>
              <a:rPr lang="en-US" sz="1600" dirty="0">
                <a:latin typeface="Century Gothic" panose="020B0502020202020204" pitchFamily="34" charset="0"/>
              </a:rPr>
              <a:t>A shanker method</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CA" sz="18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pPr>
            <a:r>
              <a:rPr lang="en-US" sz="1600" dirty="0">
                <a:latin typeface="Century Gothic" panose="020B0502020202020204" pitchFamily="34" charset="0"/>
              </a:rPr>
              <a:t>practice</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98B0255A-193F-4CB8-8C7E-BCAB85F38D97}"/>
              </a:ext>
            </a:extLst>
          </p:cNvPr>
          <p:cNvPicPr>
            <a:picLocks noChangeAspect="1"/>
          </p:cNvPicPr>
          <p:nvPr/>
        </p:nvPicPr>
        <p:blipFill>
          <a:blip r:embed="rId5"/>
          <a:stretch>
            <a:fillRect/>
          </a:stretch>
        </p:blipFill>
        <p:spPr>
          <a:xfrm>
            <a:off x="10686060" y="1474259"/>
            <a:ext cx="662531" cy="762914"/>
          </a:xfrm>
          <a:prstGeom prst="rect">
            <a:avLst/>
          </a:prstGeom>
        </p:spPr>
      </p:pic>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Autofit/>
          </a:bodyPr>
          <a:lstStyle/>
          <a:p>
            <a:r>
              <a:rPr lang="en-US" sz="5000" b="1" dirty="0">
                <a:latin typeface="Century Gothic" panose="020B0502020202020204" pitchFamily="34" charset="0"/>
              </a:rPr>
              <a:t>Potential Stressors by Domain</a:t>
            </a:r>
          </a:p>
        </p:txBody>
      </p:sp>
      <p:pic>
        <p:nvPicPr>
          <p:cNvPr id="5" name="Picture 4">
            <a:extLst>
              <a:ext uri="{FF2B5EF4-FFF2-40B4-BE49-F238E27FC236}">
                <a16:creationId xmlns:a16="http://schemas.microsoft.com/office/drawing/2014/main" id="{0138C575-915E-4364-9EEA-2AB9A0EE2E90}"/>
              </a:ext>
            </a:extLst>
          </p:cNvPr>
          <p:cNvPicPr>
            <a:picLocks noChangeAspect="1"/>
          </p:cNvPicPr>
          <p:nvPr/>
        </p:nvPicPr>
        <p:blipFill>
          <a:blip r:embed="rId4"/>
          <a:stretch>
            <a:fillRect/>
          </a:stretch>
        </p:blipFill>
        <p:spPr>
          <a:xfrm>
            <a:off x="11155363" y="5439638"/>
            <a:ext cx="662531" cy="762914"/>
          </a:xfrm>
          <a:prstGeom prst="rect">
            <a:avLst/>
          </a:prstGeom>
        </p:spPr>
      </p:pic>
      <p:graphicFrame>
        <p:nvGraphicFramePr>
          <p:cNvPr id="7" name="Table 7">
            <a:extLst>
              <a:ext uri="{FF2B5EF4-FFF2-40B4-BE49-F238E27FC236}">
                <a16:creationId xmlns:a16="http://schemas.microsoft.com/office/drawing/2014/main" id="{DF090EC3-E4A3-40F3-BDF1-28DD40E5BA46}"/>
              </a:ext>
            </a:extLst>
          </p:cNvPr>
          <p:cNvGraphicFramePr>
            <a:graphicFrameLocks noGrp="1"/>
          </p:cNvGraphicFramePr>
          <p:nvPr>
            <p:ph idx="1"/>
            <p:extLst>
              <p:ext uri="{D42A27DB-BD31-4B8C-83A1-F6EECF244321}">
                <p14:modId xmlns:p14="http://schemas.microsoft.com/office/powerpoint/2010/main" val="984790928"/>
              </p:ext>
            </p:extLst>
          </p:nvPr>
        </p:nvGraphicFramePr>
        <p:xfrm>
          <a:off x="1096963" y="2108200"/>
          <a:ext cx="10058400" cy="3505200"/>
        </p:xfrm>
        <a:graphic>
          <a:graphicData uri="http://schemas.openxmlformats.org/drawingml/2006/table">
            <a:tbl>
              <a:tblPr firstRow="1" bandRow="1">
                <a:tableStyleId>{F5AB1C69-6EDB-4FF4-983F-18BD219EF322}</a:tableStyleId>
              </a:tblPr>
              <a:tblGrid>
                <a:gridCol w="2011680">
                  <a:extLst>
                    <a:ext uri="{9D8B030D-6E8A-4147-A177-3AD203B41FA5}">
                      <a16:colId xmlns:a16="http://schemas.microsoft.com/office/drawing/2014/main" val="3159255438"/>
                    </a:ext>
                  </a:extLst>
                </a:gridCol>
                <a:gridCol w="2011680">
                  <a:extLst>
                    <a:ext uri="{9D8B030D-6E8A-4147-A177-3AD203B41FA5}">
                      <a16:colId xmlns:a16="http://schemas.microsoft.com/office/drawing/2014/main" val="390687632"/>
                    </a:ext>
                  </a:extLst>
                </a:gridCol>
                <a:gridCol w="2011680">
                  <a:extLst>
                    <a:ext uri="{9D8B030D-6E8A-4147-A177-3AD203B41FA5}">
                      <a16:colId xmlns:a16="http://schemas.microsoft.com/office/drawing/2014/main" val="1949191727"/>
                    </a:ext>
                  </a:extLst>
                </a:gridCol>
                <a:gridCol w="2011680">
                  <a:extLst>
                    <a:ext uri="{9D8B030D-6E8A-4147-A177-3AD203B41FA5}">
                      <a16:colId xmlns:a16="http://schemas.microsoft.com/office/drawing/2014/main" val="4039116099"/>
                    </a:ext>
                  </a:extLst>
                </a:gridCol>
                <a:gridCol w="2011680">
                  <a:extLst>
                    <a:ext uri="{9D8B030D-6E8A-4147-A177-3AD203B41FA5}">
                      <a16:colId xmlns:a16="http://schemas.microsoft.com/office/drawing/2014/main" val="3014360511"/>
                    </a:ext>
                  </a:extLst>
                </a:gridCol>
              </a:tblGrid>
              <a:tr h="370840">
                <a:tc>
                  <a:txBody>
                    <a:bodyPr/>
                    <a:lstStyle/>
                    <a:p>
                      <a:r>
                        <a:rPr lang="en-US" sz="2000" dirty="0">
                          <a:latin typeface="Century Gothic" panose="020B0502020202020204" pitchFamily="34" charset="0"/>
                        </a:rPr>
                        <a:t>Biological</a:t>
                      </a:r>
                      <a:endParaRPr lang="en-CA" sz="2000" dirty="0">
                        <a:latin typeface="Century Gothic" panose="020B0502020202020204" pitchFamily="34" charset="0"/>
                      </a:endParaRPr>
                    </a:p>
                  </a:txBody>
                  <a:tcPr/>
                </a:tc>
                <a:tc>
                  <a:txBody>
                    <a:bodyPr/>
                    <a:lstStyle/>
                    <a:p>
                      <a:r>
                        <a:rPr lang="en-US" sz="2000" dirty="0">
                          <a:latin typeface="Century Gothic" panose="020B0502020202020204" pitchFamily="34" charset="0"/>
                        </a:rPr>
                        <a:t>Emotion</a:t>
                      </a:r>
                      <a:endParaRPr lang="en-CA" sz="2000" dirty="0">
                        <a:latin typeface="Century Gothic" panose="020B0502020202020204" pitchFamily="34" charset="0"/>
                      </a:endParaRPr>
                    </a:p>
                  </a:txBody>
                  <a:tcPr/>
                </a:tc>
                <a:tc>
                  <a:txBody>
                    <a:bodyPr/>
                    <a:lstStyle/>
                    <a:p>
                      <a:r>
                        <a:rPr lang="en-US" sz="2000" dirty="0">
                          <a:latin typeface="Century Gothic" panose="020B0502020202020204" pitchFamily="34" charset="0"/>
                        </a:rPr>
                        <a:t>Cognitive</a:t>
                      </a:r>
                      <a:endParaRPr lang="en-CA" sz="2000" dirty="0">
                        <a:latin typeface="Century Gothic" panose="020B0502020202020204" pitchFamily="34" charset="0"/>
                      </a:endParaRPr>
                    </a:p>
                  </a:txBody>
                  <a:tcPr/>
                </a:tc>
                <a:tc>
                  <a:txBody>
                    <a:bodyPr/>
                    <a:lstStyle/>
                    <a:p>
                      <a:r>
                        <a:rPr lang="en-US" sz="2000" dirty="0">
                          <a:latin typeface="Century Gothic" panose="020B0502020202020204" pitchFamily="34" charset="0"/>
                        </a:rPr>
                        <a:t>Social</a:t>
                      </a:r>
                      <a:endParaRPr lang="en-CA" sz="2000" dirty="0">
                        <a:latin typeface="Century Gothic" panose="020B0502020202020204" pitchFamily="34" charset="0"/>
                      </a:endParaRPr>
                    </a:p>
                  </a:txBody>
                  <a:tcPr/>
                </a:tc>
                <a:tc>
                  <a:txBody>
                    <a:bodyPr/>
                    <a:lstStyle/>
                    <a:p>
                      <a:r>
                        <a:rPr lang="en-US" sz="2000" dirty="0">
                          <a:latin typeface="Century Gothic" panose="020B0502020202020204" pitchFamily="34" charset="0"/>
                        </a:rPr>
                        <a:t>Prosocial</a:t>
                      </a:r>
                      <a:endParaRPr lang="en-CA" sz="2000" dirty="0">
                        <a:latin typeface="Century Gothic" panose="020B0502020202020204" pitchFamily="34" charset="0"/>
                      </a:endParaRPr>
                    </a:p>
                  </a:txBody>
                  <a:tcPr/>
                </a:tc>
                <a:extLst>
                  <a:ext uri="{0D108BD9-81ED-4DB2-BD59-A6C34878D82A}">
                    <a16:rowId xmlns:a16="http://schemas.microsoft.com/office/drawing/2014/main" val="3362873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entury Gothic" panose="020B0502020202020204" pitchFamily="34" charset="0"/>
                        </a:rPr>
                        <a:t>Noise, crowds, too much visual stimulation, not enough exercise, lack of sleep, salt, sugar, junk food, allergies, being sick, bright lights, dim lights</a:t>
                      </a:r>
                    </a:p>
                    <a:p>
                      <a:endParaRPr lang="en-CA"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entury Gothic" panose="020B0502020202020204" pitchFamily="34" charset="0"/>
                        </a:rPr>
                        <a:t>Strong emotions, both positive (over-excited) &amp; negative (anger, fear)</a:t>
                      </a:r>
                    </a:p>
                    <a:p>
                      <a:endParaRPr lang="en-CA"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entury Gothic" panose="020B0502020202020204" pitchFamily="34" charset="0"/>
                        </a:rPr>
                        <a:t>Difficulty processing certain kinds of information, Recognizing patterns</a:t>
                      </a:r>
                    </a:p>
                    <a:p>
                      <a:endParaRPr lang="en-CA"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entury Gothic" panose="020B0502020202020204" pitchFamily="34" charset="0"/>
                        </a:rPr>
                        <a:t>Difficulty picking up on social cues, or understanding effect of behaviour on others</a:t>
                      </a:r>
                    </a:p>
                    <a:p>
                      <a:endParaRPr lang="en-CA" dirty="0">
                        <a:latin typeface="Century Gothic" panose="020B0502020202020204" pitchFamily="34" charset="0"/>
                      </a:endParaRPr>
                    </a:p>
                  </a:txBody>
                  <a:tcPr/>
                </a:tc>
                <a:tc>
                  <a:txBody>
                    <a:bodyPr/>
                    <a:lstStyle/>
                    <a:p>
                      <a:r>
                        <a:rPr lang="en-CA" sz="1800" dirty="0">
                          <a:latin typeface="Century Gothic" panose="020B0502020202020204" pitchFamily="34" charset="0"/>
                        </a:rPr>
                        <a:t>Difficulty coping with other people’s stress, empathy; </a:t>
                      </a:r>
                    </a:p>
                    <a:p>
                      <a:r>
                        <a:rPr lang="en-CA" sz="1800" dirty="0">
                          <a:latin typeface="Century Gothic" panose="020B0502020202020204" pitchFamily="34" charset="0"/>
                        </a:rPr>
                        <a:t>sense of injustice</a:t>
                      </a:r>
                    </a:p>
                    <a:p>
                      <a:endParaRPr lang="en-CA" dirty="0">
                        <a:latin typeface="Century Gothic" panose="020B0502020202020204" pitchFamily="34" charset="0"/>
                      </a:endParaRPr>
                    </a:p>
                  </a:txBody>
                  <a:tcPr/>
                </a:tc>
                <a:extLst>
                  <a:ext uri="{0D108BD9-81ED-4DB2-BD59-A6C34878D82A}">
                    <a16:rowId xmlns:a16="http://schemas.microsoft.com/office/drawing/2014/main" val="3310054141"/>
                  </a:ext>
                </a:extLst>
              </a:tr>
            </a:tbl>
          </a:graphicData>
        </a:graphic>
      </p:graphicFrame>
    </p:spTree>
    <p:extLst>
      <p:ext uri="{BB962C8B-B14F-4D97-AF65-F5344CB8AC3E}">
        <p14:creationId xmlns:p14="http://schemas.microsoft.com/office/powerpoint/2010/main" val="293351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2" name="Rectangle 61">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C9ADD70-1B66-4770-9CB5-2770E8C5E0D8}"/>
              </a:ext>
            </a:extLst>
          </p:cNvPr>
          <p:cNvPicPr/>
          <p:nvPr/>
        </p:nvPicPr>
        <p:blipFill>
          <a:blip r:embed="rId4"/>
          <a:srcRect/>
          <a:stretch/>
        </p:blipFill>
        <p:spPr bwMode="auto">
          <a:xfrm>
            <a:off x="3592137" y="905933"/>
            <a:ext cx="5039728" cy="5039728"/>
          </a:xfrm>
          <a:prstGeom prst="rect">
            <a:avLst/>
          </a:prstGeom>
          <a:noFill/>
        </p:spPr>
      </p:pic>
      <p:sp>
        <p:nvSpPr>
          <p:cNvPr id="3" name="Rectangle 2">
            <a:extLst>
              <a:ext uri="{FF2B5EF4-FFF2-40B4-BE49-F238E27FC236}">
                <a16:creationId xmlns:a16="http://schemas.microsoft.com/office/drawing/2014/main" id="{605B2451-1C2B-4E2F-86BA-8AD9BB40CFDC}"/>
              </a:ext>
            </a:extLst>
          </p:cNvPr>
          <p:cNvSpPr/>
          <p:nvPr/>
        </p:nvSpPr>
        <p:spPr>
          <a:xfrm>
            <a:off x="429767" y="6352185"/>
            <a:ext cx="11364468" cy="369332"/>
          </a:xfrm>
          <a:prstGeom prst="rect">
            <a:avLst/>
          </a:prstGeom>
        </p:spPr>
        <p:txBody>
          <a:bodyPr wrap="square">
            <a:spAutoFit/>
          </a:bodyPr>
          <a:lstStyle/>
          <a:p>
            <a:r>
              <a:rPr lang="en-CA" dirty="0"/>
              <a:t>https://neuro.hms.harvard.edu/harvard-mahoney-neuroscience-institute/brain-newsletter/and-brain/gut-and-brain</a:t>
            </a:r>
          </a:p>
        </p:txBody>
      </p:sp>
      <p:pic>
        <p:nvPicPr>
          <p:cNvPr id="16" name="Picture 15">
            <a:extLst>
              <a:ext uri="{FF2B5EF4-FFF2-40B4-BE49-F238E27FC236}">
                <a16:creationId xmlns:a16="http://schemas.microsoft.com/office/drawing/2014/main" id="{A442A054-0FC7-46A2-BD6D-8829D4B4169D}"/>
              </a:ext>
            </a:extLst>
          </p:cNvPr>
          <p:cNvPicPr>
            <a:picLocks noChangeAspect="1"/>
          </p:cNvPicPr>
          <p:nvPr/>
        </p:nvPicPr>
        <p:blipFill>
          <a:blip r:embed="rId5"/>
          <a:stretch>
            <a:fillRect/>
          </a:stretch>
        </p:blipFill>
        <p:spPr>
          <a:xfrm>
            <a:off x="10799763" y="5452788"/>
            <a:ext cx="662531" cy="762914"/>
          </a:xfrm>
          <a:prstGeom prst="rect">
            <a:avLst/>
          </a:prstGeom>
        </p:spPr>
      </p:pic>
    </p:spTree>
    <p:extLst>
      <p:ext uri="{BB962C8B-B14F-4D97-AF65-F5344CB8AC3E}">
        <p14:creationId xmlns:p14="http://schemas.microsoft.com/office/powerpoint/2010/main" val="19204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D752-DC19-4046-8E22-BF1BB058DE3E}"/>
              </a:ext>
            </a:extLst>
          </p:cNvPr>
          <p:cNvSpPr>
            <a:spLocks noGrp="1"/>
          </p:cNvSpPr>
          <p:nvPr>
            <p:ph type="title"/>
          </p:nvPr>
        </p:nvSpPr>
        <p:spPr>
          <a:xfrm>
            <a:off x="815009" y="286603"/>
            <a:ext cx="10754139" cy="1450757"/>
          </a:xfrm>
        </p:spPr>
        <p:txBody>
          <a:bodyPr/>
          <a:lstStyle/>
          <a:p>
            <a:r>
              <a:rPr lang="en-CA" b="1" dirty="0">
                <a:latin typeface="Century Gothic" panose="020B0502020202020204" pitchFamily="34" charset="0"/>
              </a:rPr>
              <a:t>Brain-Body Connection is undeniable</a:t>
            </a:r>
          </a:p>
        </p:txBody>
      </p:sp>
      <p:sp>
        <p:nvSpPr>
          <p:cNvPr id="3" name="Content Placeholder 2">
            <a:extLst>
              <a:ext uri="{FF2B5EF4-FFF2-40B4-BE49-F238E27FC236}">
                <a16:creationId xmlns:a16="http://schemas.microsoft.com/office/drawing/2014/main" id="{BF269802-E291-47D9-B001-D421A594A7AC}"/>
              </a:ext>
            </a:extLst>
          </p:cNvPr>
          <p:cNvSpPr>
            <a:spLocks noGrp="1"/>
          </p:cNvSpPr>
          <p:nvPr>
            <p:ph sz="half" idx="1"/>
          </p:nvPr>
        </p:nvSpPr>
        <p:spPr>
          <a:xfrm>
            <a:off x="1036320" y="2032000"/>
            <a:ext cx="4639736" cy="3837093"/>
          </a:xfrm>
        </p:spPr>
        <p:txBody>
          <a:bodyPr>
            <a:normAutofit fontScale="85000" lnSpcReduction="20000"/>
          </a:bodyPr>
          <a:lstStyle/>
          <a:p>
            <a:pPr marL="201168" lvl="1" indent="0">
              <a:spcAft>
                <a:spcPts val="600"/>
              </a:spcAft>
              <a:buNone/>
            </a:pPr>
            <a:r>
              <a:rPr lang="en-CA" sz="3300" b="1" u="sng" dirty="0">
                <a:latin typeface="Century Gothic" panose="020B0502020202020204" pitchFamily="34" charset="0"/>
              </a:rPr>
              <a:t>Stress switches on…</a:t>
            </a:r>
            <a:endParaRPr lang="en-CA" sz="3300" b="1" u="sng" dirty="0">
              <a:solidFill>
                <a:srgbClr val="FF0000"/>
              </a:solidFill>
              <a:latin typeface="Century Gothic" panose="020B0502020202020204" pitchFamily="34" charset="0"/>
            </a:endParaRPr>
          </a:p>
          <a:p>
            <a:pPr lvl="1">
              <a:spcBef>
                <a:spcPts val="0"/>
              </a:spcBef>
              <a:spcAft>
                <a:spcPts val="0"/>
              </a:spcAft>
              <a:buFont typeface="Wingdings" panose="05000000000000000000" pitchFamily="2" charset="2"/>
              <a:buChar char="ü"/>
            </a:pPr>
            <a:r>
              <a:rPr lang="en-CA" sz="2600" dirty="0">
                <a:solidFill>
                  <a:srgbClr val="FF0000"/>
                </a:solidFill>
                <a:latin typeface="Century Gothic" panose="020B0502020202020204" pitchFamily="34" charset="0"/>
              </a:rPr>
              <a:t> Adrenaline elevates heart-rate, blood pressure, and respiration</a:t>
            </a:r>
          </a:p>
          <a:p>
            <a:pPr lvl="1">
              <a:spcBef>
                <a:spcPts val="0"/>
              </a:spcBef>
              <a:spcAft>
                <a:spcPts val="600"/>
              </a:spcAft>
              <a:buFont typeface="Wingdings" panose="05000000000000000000" pitchFamily="2" charset="2"/>
              <a:buChar char="ü"/>
            </a:pPr>
            <a:r>
              <a:rPr lang="en-CA" sz="2600" dirty="0">
                <a:solidFill>
                  <a:srgbClr val="FF0000"/>
                </a:solidFill>
                <a:latin typeface="Century Gothic" panose="020B0502020202020204" pitchFamily="34" charset="0"/>
              </a:rPr>
              <a:t> Cortisol metabolizes fat from fatty cells, glucose from liver</a:t>
            </a:r>
          </a:p>
          <a:p>
            <a:pPr lvl="1">
              <a:spcBef>
                <a:spcPts val="0"/>
              </a:spcBef>
              <a:spcAft>
                <a:spcPts val="600"/>
              </a:spcAft>
              <a:buFont typeface="Wingdings" panose="05000000000000000000" pitchFamily="2" charset="2"/>
              <a:buChar char="ü"/>
            </a:pPr>
            <a:r>
              <a:rPr lang="en-CA" sz="2600" dirty="0">
                <a:solidFill>
                  <a:srgbClr val="FF0000"/>
                </a:solidFill>
                <a:latin typeface="Century Gothic" panose="020B0502020202020204" pitchFamily="34" charset="0"/>
              </a:rPr>
              <a:t> Sweat glands open</a:t>
            </a:r>
          </a:p>
          <a:p>
            <a:pPr lvl="1">
              <a:spcBef>
                <a:spcPts val="0"/>
              </a:spcBef>
              <a:spcAft>
                <a:spcPts val="600"/>
              </a:spcAft>
              <a:buFont typeface="Wingdings" panose="05000000000000000000" pitchFamily="2" charset="2"/>
              <a:buChar char="ü"/>
            </a:pPr>
            <a:r>
              <a:rPr lang="en-CA" sz="2600" dirty="0">
                <a:solidFill>
                  <a:srgbClr val="FF0000"/>
                </a:solidFill>
                <a:latin typeface="Century Gothic" panose="020B0502020202020204" pitchFamily="34" charset="0"/>
              </a:rPr>
              <a:t> Endorphins are released </a:t>
            </a:r>
            <a:r>
              <a:rPr lang="en-CA" sz="2600" dirty="0">
                <a:solidFill>
                  <a:srgbClr val="FF0000"/>
                </a:solidFill>
                <a:latin typeface="Century Gothic" panose="020B0502020202020204" pitchFamily="34" charset="0"/>
                <a:sym typeface="Wingdings" panose="05000000000000000000" pitchFamily="2" charset="2"/>
              </a:rPr>
              <a:t> </a:t>
            </a:r>
            <a:r>
              <a:rPr lang="en-CA" sz="2600" dirty="0">
                <a:solidFill>
                  <a:srgbClr val="FF0000"/>
                </a:solidFill>
                <a:latin typeface="Century Gothic" panose="020B0502020202020204" pitchFamily="34" charset="0"/>
              </a:rPr>
              <a:t>opiate receptors </a:t>
            </a:r>
          </a:p>
          <a:p>
            <a:pPr lvl="1">
              <a:spcBef>
                <a:spcPts val="0"/>
              </a:spcBef>
              <a:spcAft>
                <a:spcPts val="600"/>
              </a:spcAft>
              <a:buFont typeface="Wingdings" panose="05000000000000000000" pitchFamily="2" charset="2"/>
              <a:buChar char="ü"/>
            </a:pPr>
            <a:r>
              <a:rPr lang="en-CA" sz="2600" dirty="0">
                <a:solidFill>
                  <a:srgbClr val="FF0000"/>
                </a:solidFill>
                <a:latin typeface="Century Gothic" panose="020B0502020202020204" pitchFamily="34" charset="0"/>
              </a:rPr>
              <a:t> Alertness &amp; Reactivity are enhanced</a:t>
            </a:r>
          </a:p>
          <a:p>
            <a:pPr lvl="1">
              <a:spcBef>
                <a:spcPts val="0"/>
              </a:spcBef>
              <a:spcAft>
                <a:spcPts val="600"/>
              </a:spcAft>
              <a:buFont typeface="Wingdings" panose="05000000000000000000" pitchFamily="2" charset="2"/>
              <a:buChar char="ü"/>
            </a:pPr>
            <a:r>
              <a:rPr lang="en-CA" sz="2600" dirty="0">
                <a:solidFill>
                  <a:srgbClr val="FF0000"/>
                </a:solidFill>
                <a:latin typeface="Century Gothic" panose="020B0502020202020204" pitchFamily="34" charset="0"/>
              </a:rPr>
              <a:t> Hair stands on end</a:t>
            </a:r>
            <a:endParaRPr lang="en-CA" sz="2900" b="1" dirty="0">
              <a:solidFill>
                <a:srgbClr val="FF0000"/>
              </a:solidFill>
              <a:latin typeface="Century Gothic" panose="020B0502020202020204" pitchFamily="34" charset="0"/>
            </a:endParaRPr>
          </a:p>
        </p:txBody>
      </p:sp>
      <p:sp>
        <p:nvSpPr>
          <p:cNvPr id="4" name="Content Placeholder 3">
            <a:extLst>
              <a:ext uri="{FF2B5EF4-FFF2-40B4-BE49-F238E27FC236}">
                <a16:creationId xmlns:a16="http://schemas.microsoft.com/office/drawing/2014/main" id="{BF2B8BFF-0256-4913-9734-6E68B4BB303D}"/>
              </a:ext>
            </a:extLst>
          </p:cNvPr>
          <p:cNvSpPr>
            <a:spLocks noGrp="1"/>
          </p:cNvSpPr>
          <p:nvPr>
            <p:ph sz="half" idx="2"/>
          </p:nvPr>
        </p:nvSpPr>
        <p:spPr>
          <a:xfrm>
            <a:off x="6515944" y="2032000"/>
            <a:ext cx="4639736" cy="3748194"/>
          </a:xfrm>
        </p:spPr>
        <p:txBody>
          <a:bodyPr>
            <a:normAutofit fontScale="85000" lnSpcReduction="20000"/>
          </a:bodyPr>
          <a:lstStyle/>
          <a:p>
            <a:pPr marL="0" indent="0">
              <a:spcBef>
                <a:spcPts val="0"/>
              </a:spcBef>
              <a:spcAft>
                <a:spcPts val="600"/>
              </a:spcAft>
              <a:buClr>
                <a:srgbClr val="0070C0"/>
              </a:buClr>
              <a:buNone/>
            </a:pPr>
            <a:r>
              <a:rPr lang="en-CA" sz="3300" b="1" u="sng" dirty="0">
                <a:latin typeface="Century Gothic" panose="020B0502020202020204" pitchFamily="34" charset="0"/>
              </a:rPr>
              <a:t>Stress switches off…</a:t>
            </a:r>
            <a:r>
              <a:rPr lang="en-CA" sz="3300" b="1" u="sng" dirty="0">
                <a:solidFill>
                  <a:srgbClr val="0070C0"/>
                </a:solidFill>
                <a:latin typeface="Century Gothic" panose="020B0502020202020204" pitchFamily="34" charset="0"/>
              </a:rPr>
              <a:t> </a:t>
            </a:r>
          </a:p>
          <a:p>
            <a:pPr>
              <a:spcBef>
                <a:spcPts val="0"/>
              </a:spcBef>
              <a:spcAft>
                <a:spcPts val="600"/>
              </a:spcAft>
              <a:buClr>
                <a:srgbClr val="FF0000"/>
              </a:buClr>
              <a:buFont typeface="Courier New" panose="02070309020205020404" pitchFamily="49" charset="0"/>
              <a:buChar char="o"/>
            </a:pPr>
            <a:r>
              <a:rPr lang="en-CA" sz="2600" dirty="0">
                <a:solidFill>
                  <a:srgbClr val="FF0000"/>
                </a:solidFill>
                <a:latin typeface="Century Gothic" panose="020B0502020202020204" pitchFamily="34" charset="0"/>
              </a:rPr>
              <a:t> Digestion</a:t>
            </a:r>
          </a:p>
          <a:p>
            <a:pPr>
              <a:spcBef>
                <a:spcPts val="0"/>
              </a:spcBef>
              <a:spcAft>
                <a:spcPts val="600"/>
              </a:spcAft>
              <a:buClr>
                <a:srgbClr val="FF0000"/>
              </a:buClr>
              <a:buFont typeface="Courier New" panose="02070309020205020404" pitchFamily="49" charset="0"/>
              <a:buChar char="o"/>
            </a:pPr>
            <a:r>
              <a:rPr lang="en-CA" sz="2600" dirty="0">
                <a:solidFill>
                  <a:srgbClr val="FF0000"/>
                </a:solidFill>
                <a:latin typeface="Century Gothic" panose="020B0502020202020204" pitchFamily="34" charset="0"/>
              </a:rPr>
              <a:t> Reproduction</a:t>
            </a:r>
          </a:p>
          <a:p>
            <a:pPr>
              <a:spcBef>
                <a:spcPts val="0"/>
              </a:spcBef>
              <a:spcAft>
                <a:spcPts val="600"/>
              </a:spcAft>
              <a:buClr>
                <a:srgbClr val="FF0000"/>
              </a:buClr>
              <a:buFont typeface="Courier New" panose="02070309020205020404" pitchFamily="49" charset="0"/>
              <a:buChar char="o"/>
            </a:pPr>
            <a:r>
              <a:rPr lang="en-CA" sz="2600" dirty="0">
                <a:solidFill>
                  <a:srgbClr val="FF0000"/>
                </a:solidFill>
                <a:latin typeface="Century Gothic" panose="020B0502020202020204" pitchFamily="34" charset="0"/>
              </a:rPr>
              <a:t> Immune System</a:t>
            </a:r>
          </a:p>
          <a:p>
            <a:pPr>
              <a:spcBef>
                <a:spcPts val="0"/>
              </a:spcBef>
              <a:spcAft>
                <a:spcPts val="600"/>
              </a:spcAft>
              <a:buClr>
                <a:srgbClr val="FF0000"/>
              </a:buClr>
              <a:buFont typeface="Courier New" panose="02070309020205020404" pitchFamily="49" charset="0"/>
              <a:buChar char="o"/>
            </a:pPr>
            <a:r>
              <a:rPr lang="en-CA" sz="2600" dirty="0">
                <a:solidFill>
                  <a:srgbClr val="FF0000"/>
                </a:solidFill>
                <a:latin typeface="Century Gothic" panose="020B0502020202020204" pitchFamily="34" charset="0"/>
              </a:rPr>
              <a:t> Capillaries</a:t>
            </a:r>
          </a:p>
          <a:p>
            <a:pPr>
              <a:spcBef>
                <a:spcPts val="0"/>
              </a:spcBef>
              <a:spcAft>
                <a:spcPts val="600"/>
              </a:spcAft>
              <a:buClr>
                <a:srgbClr val="FF0000"/>
              </a:buClr>
              <a:buFont typeface="Courier New" panose="02070309020205020404" pitchFamily="49" charset="0"/>
              <a:buChar char="o"/>
            </a:pPr>
            <a:r>
              <a:rPr lang="en-CA" sz="2600" dirty="0">
                <a:solidFill>
                  <a:srgbClr val="FF0000"/>
                </a:solidFill>
                <a:latin typeface="Century Gothic" panose="020B0502020202020204" pitchFamily="34" charset="0"/>
              </a:rPr>
              <a:t> Cellular reparation</a:t>
            </a:r>
          </a:p>
          <a:p>
            <a:pPr>
              <a:spcBef>
                <a:spcPts val="0"/>
              </a:spcBef>
              <a:spcAft>
                <a:spcPts val="600"/>
              </a:spcAft>
              <a:buClr>
                <a:srgbClr val="FF0000"/>
              </a:buClr>
              <a:buFont typeface="Courier New" panose="02070309020205020404" pitchFamily="49" charset="0"/>
              <a:buChar char="o"/>
            </a:pPr>
            <a:r>
              <a:rPr lang="en-CA" sz="2600" dirty="0">
                <a:solidFill>
                  <a:srgbClr val="FF0000"/>
                </a:solidFill>
                <a:latin typeface="Century Gothic" panose="020B0502020202020204" pitchFamily="34" charset="0"/>
              </a:rPr>
              <a:t> Muscles in middle ear constrict</a:t>
            </a:r>
          </a:p>
          <a:p>
            <a:pPr>
              <a:spcBef>
                <a:spcPts val="0"/>
              </a:spcBef>
              <a:spcAft>
                <a:spcPts val="600"/>
              </a:spcAft>
              <a:buClr>
                <a:srgbClr val="FF0000"/>
              </a:buClr>
              <a:buFont typeface="Courier New" panose="02070309020205020404" pitchFamily="49" charset="0"/>
              <a:buChar char="o"/>
            </a:pPr>
            <a:r>
              <a:rPr lang="en-CA" sz="2600" dirty="0">
                <a:solidFill>
                  <a:srgbClr val="FF0000"/>
                </a:solidFill>
                <a:latin typeface="Century Gothic" panose="020B0502020202020204" pitchFamily="34" charset="0"/>
              </a:rPr>
              <a:t> Prefrontal Cortex</a:t>
            </a:r>
            <a:endParaRPr lang="en-CA" sz="2900" b="1" dirty="0">
              <a:solidFill>
                <a:srgbClr val="FF0000"/>
              </a:solidFill>
              <a:latin typeface="Century Gothic" panose="020B0502020202020204" pitchFamily="34" charset="0"/>
            </a:endParaRPr>
          </a:p>
        </p:txBody>
      </p:sp>
      <p:pic>
        <p:nvPicPr>
          <p:cNvPr id="5" name="Picture 4">
            <a:extLst>
              <a:ext uri="{FF2B5EF4-FFF2-40B4-BE49-F238E27FC236}">
                <a16:creationId xmlns:a16="http://schemas.microsoft.com/office/drawing/2014/main" id="{16DD1D0D-DB9B-466E-8458-F9F1EDDD8ADB}"/>
              </a:ext>
            </a:extLst>
          </p:cNvPr>
          <p:cNvPicPr>
            <a:picLocks noChangeAspect="1"/>
          </p:cNvPicPr>
          <p:nvPr/>
        </p:nvPicPr>
        <p:blipFill>
          <a:blip r:embed="rId3"/>
          <a:stretch>
            <a:fillRect/>
          </a:stretch>
        </p:blipFill>
        <p:spPr>
          <a:xfrm>
            <a:off x="11155363" y="5439638"/>
            <a:ext cx="662531" cy="762914"/>
          </a:xfrm>
          <a:prstGeom prst="rect">
            <a:avLst/>
          </a:prstGeom>
        </p:spPr>
      </p:pic>
    </p:spTree>
    <p:extLst>
      <p:ext uri="{BB962C8B-B14F-4D97-AF65-F5344CB8AC3E}">
        <p14:creationId xmlns:p14="http://schemas.microsoft.com/office/powerpoint/2010/main" val="26125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par>
                          <p:cTn id="32" fill="hold">
                            <p:stCondLst>
                              <p:cond delay="7000"/>
                            </p:stCondLst>
                            <p:childTnLst>
                              <p:par>
                                <p:cTn id="33" presetID="10" presetClass="entr" presetSubtype="0" fill="hold" nodeType="afterEffect">
                                  <p:stCondLst>
                                    <p:cond delay="50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par>
                          <p:cTn id="36" fill="hold">
                            <p:stCondLst>
                              <p:cond delay="8000"/>
                            </p:stCondLst>
                            <p:childTnLst>
                              <p:par>
                                <p:cTn id="37" presetID="10" presetClass="entr" presetSubtype="0" fill="hold" nodeType="afterEffect">
                                  <p:stCondLst>
                                    <p:cond delay="50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par>
                          <p:cTn id="40" fill="hold">
                            <p:stCondLst>
                              <p:cond delay="9000"/>
                            </p:stCondLst>
                            <p:childTnLst>
                              <p:par>
                                <p:cTn id="41" presetID="10" presetClass="entr" presetSubtype="0" fill="hold" nodeType="afterEffect">
                                  <p:stCondLst>
                                    <p:cond delay="50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500"/>
                                        <p:tgtEl>
                                          <p:spTgt spid="4">
                                            <p:txEl>
                                              <p:pRg st="4" end="4"/>
                                            </p:txEl>
                                          </p:spTgt>
                                        </p:tgtEl>
                                      </p:cBhvr>
                                    </p:animEffect>
                                  </p:childTnLst>
                                </p:cTn>
                              </p:par>
                            </p:childTnLst>
                          </p:cTn>
                        </p:par>
                        <p:par>
                          <p:cTn id="44" fill="hold">
                            <p:stCondLst>
                              <p:cond delay="10000"/>
                            </p:stCondLst>
                            <p:childTnLst>
                              <p:par>
                                <p:cTn id="45" presetID="10" presetClass="entr" presetSubtype="0" fill="hold" nodeType="afterEffect">
                                  <p:stCondLst>
                                    <p:cond delay="50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par>
                          <p:cTn id="48" fill="hold">
                            <p:stCondLst>
                              <p:cond delay="11000"/>
                            </p:stCondLst>
                            <p:childTnLst>
                              <p:par>
                                <p:cTn id="49" presetID="10" presetClass="entr" presetSubtype="0" fill="hold" nodeType="afterEffect">
                                  <p:stCondLst>
                                    <p:cond delay="50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fade">
                                      <p:cBhvr>
                                        <p:cTn id="51" dur="500"/>
                                        <p:tgtEl>
                                          <p:spTgt spid="4">
                                            <p:txEl>
                                              <p:pRg st="6" end="6"/>
                                            </p:txEl>
                                          </p:spTgt>
                                        </p:tgtEl>
                                      </p:cBhvr>
                                    </p:animEffect>
                                  </p:childTnLst>
                                </p:cTn>
                              </p:par>
                            </p:childTnLst>
                          </p:cTn>
                        </p:par>
                        <p:par>
                          <p:cTn id="52" fill="hold">
                            <p:stCondLst>
                              <p:cond delay="12000"/>
                            </p:stCondLst>
                            <p:childTnLst>
                              <p:par>
                                <p:cTn id="53" presetID="10" presetClass="entr" presetSubtype="0" fill="hold" nodeType="afterEffect">
                                  <p:stCondLst>
                                    <p:cond delay="50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0D8C-9EBC-4947-B76F-6136C2591F15}"/>
              </a:ext>
            </a:extLst>
          </p:cNvPr>
          <p:cNvSpPr>
            <a:spLocks noGrp="1"/>
          </p:cNvSpPr>
          <p:nvPr>
            <p:ph type="title"/>
          </p:nvPr>
        </p:nvSpPr>
        <p:spPr/>
        <p:txBody>
          <a:bodyPr>
            <a:normAutofit/>
          </a:bodyPr>
          <a:lstStyle/>
          <a:p>
            <a:r>
              <a:rPr lang="en-CA" sz="4800" b="1" dirty="0">
                <a:latin typeface="Century Gothic" panose="020B0502020202020204" pitchFamily="34" charset="0"/>
              </a:rPr>
              <a:t>The Work of a Stress Detective</a:t>
            </a:r>
          </a:p>
        </p:txBody>
      </p:sp>
      <p:pic>
        <p:nvPicPr>
          <p:cNvPr id="7" name="Content Placeholder 6" descr="Magnifying glass outline">
            <a:extLst>
              <a:ext uri="{FF2B5EF4-FFF2-40B4-BE49-F238E27FC236}">
                <a16:creationId xmlns:a16="http://schemas.microsoft.com/office/drawing/2014/main" id="{A6702B23-A485-4458-9240-1B9D9CB3544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97280" y="2347278"/>
            <a:ext cx="3562455" cy="3562455"/>
          </a:xfrm>
        </p:spPr>
      </p:pic>
      <p:sp>
        <p:nvSpPr>
          <p:cNvPr id="8" name="TextBox 7">
            <a:extLst>
              <a:ext uri="{FF2B5EF4-FFF2-40B4-BE49-F238E27FC236}">
                <a16:creationId xmlns:a16="http://schemas.microsoft.com/office/drawing/2014/main" id="{99495B1B-20AA-4F21-8546-2D5346233CDE}"/>
              </a:ext>
            </a:extLst>
          </p:cNvPr>
          <p:cNvSpPr txBox="1"/>
          <p:nvPr/>
        </p:nvSpPr>
        <p:spPr>
          <a:xfrm>
            <a:off x="5096933" y="2347278"/>
            <a:ext cx="6231467" cy="2862322"/>
          </a:xfrm>
          <a:prstGeom prst="rect">
            <a:avLst/>
          </a:prstGeom>
          <a:noFill/>
        </p:spPr>
        <p:txBody>
          <a:bodyPr wrap="square" rtlCol="0">
            <a:spAutoFit/>
          </a:bodyPr>
          <a:lstStyle/>
          <a:p>
            <a:pPr>
              <a:spcAft>
                <a:spcPts val="1200"/>
              </a:spcAft>
            </a:pPr>
            <a:r>
              <a:rPr lang="en-CA" sz="3200" dirty="0">
                <a:latin typeface="Century Gothic" panose="020B0502020202020204" pitchFamily="34" charset="0"/>
              </a:rPr>
              <a:t>Think of the ways in which you would be able to tell whether you were witnessing…</a:t>
            </a:r>
          </a:p>
          <a:p>
            <a:pPr marL="457200" indent="-457200">
              <a:spcAft>
                <a:spcPts val="1200"/>
              </a:spcAft>
              <a:buFont typeface="Wingdings" panose="05000000000000000000" pitchFamily="2" charset="2"/>
              <a:buChar char="v"/>
            </a:pPr>
            <a:r>
              <a:rPr lang="en-CA" sz="3200" dirty="0">
                <a:latin typeface="Century Gothic" panose="020B0502020202020204" pitchFamily="34" charset="0"/>
              </a:rPr>
              <a:t> </a:t>
            </a:r>
            <a:r>
              <a:rPr lang="en-CA" sz="3200" dirty="0">
                <a:solidFill>
                  <a:srgbClr val="0070C0"/>
                </a:solidFill>
                <a:latin typeface="Century Gothic" panose="020B0502020202020204" pitchFamily="34" charset="0"/>
              </a:rPr>
              <a:t>Misbehaviour</a:t>
            </a:r>
            <a:r>
              <a:rPr lang="en-CA" sz="3200" dirty="0">
                <a:latin typeface="Century Gothic" panose="020B0502020202020204" pitchFamily="34" charset="0"/>
              </a:rPr>
              <a:t> or</a:t>
            </a:r>
          </a:p>
          <a:p>
            <a:pPr marL="457200" indent="-457200">
              <a:spcAft>
                <a:spcPts val="1200"/>
              </a:spcAft>
              <a:buFont typeface="Wingdings" panose="05000000000000000000" pitchFamily="2" charset="2"/>
              <a:buChar char="v"/>
            </a:pPr>
            <a:r>
              <a:rPr lang="en-CA" sz="3200" dirty="0">
                <a:latin typeface="Century Gothic" panose="020B0502020202020204" pitchFamily="34" charset="0"/>
              </a:rPr>
              <a:t> </a:t>
            </a:r>
            <a:r>
              <a:rPr lang="en-CA" sz="3200" dirty="0">
                <a:solidFill>
                  <a:srgbClr val="FF0000"/>
                </a:solidFill>
                <a:latin typeface="Century Gothic" panose="020B0502020202020204" pitchFamily="34" charset="0"/>
              </a:rPr>
              <a:t>Stress Behaviour</a:t>
            </a:r>
          </a:p>
        </p:txBody>
      </p:sp>
      <p:pic>
        <p:nvPicPr>
          <p:cNvPr id="9" name="Picture 8">
            <a:extLst>
              <a:ext uri="{FF2B5EF4-FFF2-40B4-BE49-F238E27FC236}">
                <a16:creationId xmlns:a16="http://schemas.microsoft.com/office/drawing/2014/main" id="{CEF6DEBC-762C-40AF-99E7-1B443232DC8C}"/>
              </a:ext>
            </a:extLst>
          </p:cNvPr>
          <p:cNvPicPr>
            <a:picLocks noChangeAspect="1"/>
          </p:cNvPicPr>
          <p:nvPr/>
        </p:nvPicPr>
        <p:blipFill>
          <a:blip r:embed="rId5"/>
          <a:stretch>
            <a:fillRect/>
          </a:stretch>
        </p:blipFill>
        <p:spPr>
          <a:xfrm>
            <a:off x="11155363" y="5439638"/>
            <a:ext cx="662531" cy="762914"/>
          </a:xfrm>
          <a:prstGeom prst="rect">
            <a:avLst/>
          </a:prstGeom>
        </p:spPr>
      </p:pic>
    </p:spTree>
    <p:extLst>
      <p:ext uri="{BB962C8B-B14F-4D97-AF65-F5344CB8AC3E}">
        <p14:creationId xmlns:p14="http://schemas.microsoft.com/office/powerpoint/2010/main" val="194953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44106" y="0"/>
            <a:ext cx="7547879" cy="6858000"/>
          </a:xfrm>
          <a:prstGeom prst="rect">
            <a:avLst/>
          </a:prstGeom>
          <a:solidFill>
            <a:srgbClr val="2F446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5892" y="2344202"/>
            <a:ext cx="5577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0FE05DB-A8E3-4253-B442-EAB2F371F139}"/>
              </a:ext>
            </a:extLst>
          </p:cNvPr>
          <p:cNvSpPr txBox="1"/>
          <p:nvPr/>
        </p:nvSpPr>
        <p:spPr>
          <a:xfrm>
            <a:off x="5315802" y="2505069"/>
            <a:ext cx="5778919" cy="3383902"/>
          </a:xfrm>
          <a:prstGeom prst="rect">
            <a:avLst/>
          </a:prstGeom>
        </p:spPr>
        <p:txBody>
          <a:bodyPr vert="horz" lIns="0" tIns="45720" rIns="0" bIns="45720" rtlCol="0">
            <a:normAutofit fontScale="77500" lnSpcReduction="20000"/>
          </a:bodyPr>
          <a:lstStyle/>
          <a:p>
            <a:pPr marL="457200" indent="-457200">
              <a:spcAft>
                <a:spcPts val="600"/>
              </a:spcAft>
              <a:buFont typeface="Courier New" panose="02070309020205020404" pitchFamily="49" charset="0"/>
              <a:buChar char="o"/>
            </a:pPr>
            <a:r>
              <a:rPr lang="en-US" sz="3600" b="1" dirty="0">
                <a:solidFill>
                  <a:srgbClr val="FFFFFF"/>
                </a:solidFill>
                <a:latin typeface="Century Gothic" panose="020B0502020202020204" pitchFamily="34" charset="0"/>
              </a:rPr>
              <a:t>Heightened Impulsivity</a:t>
            </a:r>
          </a:p>
          <a:p>
            <a:pPr marL="457200" indent="-457200">
              <a:spcAft>
                <a:spcPts val="600"/>
              </a:spcAft>
              <a:buFont typeface="Courier New" panose="02070309020205020404" pitchFamily="49" charset="0"/>
              <a:buChar char="o"/>
            </a:pPr>
            <a:r>
              <a:rPr lang="en-US" sz="3600" b="1" dirty="0">
                <a:solidFill>
                  <a:srgbClr val="FFFFFF"/>
                </a:solidFill>
                <a:latin typeface="Century Gothic" panose="020B0502020202020204" pitchFamily="34" charset="0"/>
              </a:rPr>
              <a:t>Difficulty Ignoring distractions</a:t>
            </a:r>
          </a:p>
          <a:p>
            <a:pPr marL="457200" indent="-457200">
              <a:spcAft>
                <a:spcPts val="600"/>
              </a:spcAft>
              <a:buFont typeface="Courier New" panose="02070309020205020404" pitchFamily="49" charset="0"/>
              <a:buChar char="o"/>
            </a:pPr>
            <a:r>
              <a:rPr lang="en-US" sz="3600" b="1" dirty="0">
                <a:solidFill>
                  <a:srgbClr val="FFFFFF"/>
                </a:solidFill>
                <a:latin typeface="Century Gothic" panose="020B0502020202020204" pitchFamily="34" charset="0"/>
              </a:rPr>
              <a:t>Mood Problems (Negatively)</a:t>
            </a:r>
          </a:p>
          <a:p>
            <a:pPr marL="457200" indent="-457200">
              <a:spcAft>
                <a:spcPts val="600"/>
              </a:spcAft>
              <a:buFont typeface="Courier New" panose="02070309020205020404" pitchFamily="49" charset="0"/>
              <a:buChar char="o"/>
            </a:pPr>
            <a:r>
              <a:rPr lang="en-US" sz="3600" b="1" dirty="0">
                <a:solidFill>
                  <a:srgbClr val="FFFFFF"/>
                </a:solidFill>
                <a:latin typeface="Century Gothic" panose="020B0502020202020204" pitchFamily="34" charset="0"/>
              </a:rPr>
              <a:t>Erratic Mood Swings</a:t>
            </a:r>
          </a:p>
          <a:p>
            <a:pPr marL="457200" indent="-457200">
              <a:spcAft>
                <a:spcPts val="600"/>
              </a:spcAft>
              <a:buFont typeface="Courier New" panose="02070309020205020404" pitchFamily="49" charset="0"/>
              <a:buChar char="o"/>
            </a:pPr>
            <a:r>
              <a:rPr lang="en-US" sz="3600" b="1" dirty="0">
                <a:solidFill>
                  <a:srgbClr val="FFFFFF"/>
                </a:solidFill>
                <a:latin typeface="Century Gothic" panose="020B0502020202020204" pitchFamily="34" charset="0"/>
              </a:rPr>
              <a:t>Trouble Listening</a:t>
            </a:r>
          </a:p>
          <a:p>
            <a:pPr marL="457200" indent="-457200">
              <a:spcAft>
                <a:spcPts val="600"/>
              </a:spcAft>
              <a:buFont typeface="Courier New" panose="02070309020205020404" pitchFamily="49" charset="0"/>
              <a:buChar char="o"/>
            </a:pPr>
            <a:r>
              <a:rPr lang="en-US" sz="3600" b="1" dirty="0">
                <a:solidFill>
                  <a:srgbClr val="FFFFFF"/>
                </a:solidFill>
                <a:latin typeface="Century Gothic" panose="020B0502020202020204" pitchFamily="34" charset="0"/>
              </a:rPr>
              <a:t>What they say doesn’t make sense</a:t>
            </a:r>
          </a:p>
          <a:p>
            <a:pPr marL="457200" indent="-457200">
              <a:spcAft>
                <a:spcPts val="600"/>
              </a:spcAft>
              <a:buFont typeface="Courier New" panose="02070309020205020404" pitchFamily="49" charset="0"/>
              <a:buChar char="o"/>
            </a:pPr>
            <a:endParaRPr lang="en-US" sz="2800" b="1" dirty="0">
              <a:solidFill>
                <a:srgbClr val="FFFFFF"/>
              </a:solidFill>
              <a:latin typeface="Century Gothic" panose="020B0502020202020204" pitchFamily="34" charset="0"/>
            </a:endParaRPr>
          </a:p>
        </p:txBody>
      </p:sp>
      <p:pic>
        <p:nvPicPr>
          <p:cNvPr id="4" name="Picture 3">
            <a:extLst>
              <a:ext uri="{FF2B5EF4-FFF2-40B4-BE49-F238E27FC236}">
                <a16:creationId xmlns:a16="http://schemas.microsoft.com/office/drawing/2014/main" id="{33B360EB-C08D-412C-9055-3AB2DC6030CF}"/>
              </a:ext>
            </a:extLst>
          </p:cNvPr>
          <p:cNvPicPr>
            <a:picLocks noChangeAspect="1"/>
          </p:cNvPicPr>
          <p:nvPr/>
        </p:nvPicPr>
        <p:blipFill>
          <a:blip r:embed="rId3"/>
          <a:stretch>
            <a:fillRect/>
          </a:stretch>
        </p:blipFill>
        <p:spPr>
          <a:xfrm>
            <a:off x="262224" y="1714500"/>
            <a:ext cx="4127845" cy="3429000"/>
          </a:xfrm>
          <a:prstGeom prst="rect">
            <a:avLst/>
          </a:prstGeom>
        </p:spPr>
      </p:pic>
      <p:pic>
        <p:nvPicPr>
          <p:cNvPr id="13" name="Picture 12">
            <a:extLst>
              <a:ext uri="{FF2B5EF4-FFF2-40B4-BE49-F238E27FC236}">
                <a16:creationId xmlns:a16="http://schemas.microsoft.com/office/drawing/2014/main" id="{9F1BB045-9F22-499A-AF32-6B13E94CC5E7}"/>
              </a:ext>
            </a:extLst>
          </p:cNvPr>
          <p:cNvPicPr>
            <a:picLocks noChangeAspect="1"/>
          </p:cNvPicPr>
          <p:nvPr/>
        </p:nvPicPr>
        <p:blipFill>
          <a:blip r:embed="rId4"/>
          <a:stretch>
            <a:fillRect/>
          </a:stretch>
        </p:blipFill>
        <p:spPr>
          <a:xfrm>
            <a:off x="11155363" y="5439638"/>
            <a:ext cx="662531" cy="762914"/>
          </a:xfrm>
          <a:prstGeom prst="rect">
            <a:avLst/>
          </a:prstGeom>
        </p:spPr>
      </p:pic>
      <p:sp>
        <p:nvSpPr>
          <p:cNvPr id="5" name="TextBox 4">
            <a:extLst>
              <a:ext uri="{FF2B5EF4-FFF2-40B4-BE49-F238E27FC236}">
                <a16:creationId xmlns:a16="http://schemas.microsoft.com/office/drawing/2014/main" id="{32E55283-F571-4E98-B763-31FB9B775D26}"/>
              </a:ext>
            </a:extLst>
          </p:cNvPr>
          <p:cNvSpPr txBox="1"/>
          <p:nvPr/>
        </p:nvSpPr>
        <p:spPr>
          <a:xfrm>
            <a:off x="5415891" y="1506967"/>
            <a:ext cx="5778919" cy="646331"/>
          </a:xfrm>
          <a:prstGeom prst="rect">
            <a:avLst/>
          </a:prstGeom>
          <a:noFill/>
        </p:spPr>
        <p:txBody>
          <a:bodyPr wrap="square" rtlCol="0" anchor="b">
            <a:spAutoFit/>
          </a:bodyPr>
          <a:lstStyle/>
          <a:p>
            <a:r>
              <a:rPr lang="en-CA" sz="3600" b="1" dirty="0">
                <a:solidFill>
                  <a:schemeClr val="bg1"/>
                </a:solidFill>
                <a:latin typeface="Century Gothic" panose="020B0502020202020204" pitchFamily="34" charset="0"/>
              </a:rPr>
              <a:t>Signs of Stress Behaviour</a:t>
            </a:r>
          </a:p>
        </p:txBody>
      </p:sp>
    </p:spTree>
    <p:extLst>
      <p:ext uri="{BB962C8B-B14F-4D97-AF65-F5344CB8AC3E}">
        <p14:creationId xmlns:p14="http://schemas.microsoft.com/office/powerpoint/2010/main" val="197737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40132-E6D8-4568-B9B5-EA2DD80D3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14" y="364859"/>
            <a:ext cx="7489371" cy="5617028"/>
          </a:xfrm>
          <a:prstGeom prst="rect">
            <a:avLst/>
          </a:prstGeom>
        </p:spPr>
      </p:pic>
      <p:pic>
        <p:nvPicPr>
          <p:cNvPr id="3" name="Picture 2">
            <a:extLst>
              <a:ext uri="{FF2B5EF4-FFF2-40B4-BE49-F238E27FC236}">
                <a16:creationId xmlns:a16="http://schemas.microsoft.com/office/drawing/2014/main" id="{D56D431E-2757-4BF3-9998-24A60DC89E92}"/>
              </a:ext>
            </a:extLst>
          </p:cNvPr>
          <p:cNvPicPr>
            <a:picLocks noChangeAspect="1"/>
          </p:cNvPicPr>
          <p:nvPr/>
        </p:nvPicPr>
        <p:blipFill>
          <a:blip r:embed="rId4"/>
          <a:stretch>
            <a:fillRect/>
          </a:stretch>
        </p:blipFill>
        <p:spPr>
          <a:xfrm>
            <a:off x="11155363" y="5439638"/>
            <a:ext cx="662531" cy="762914"/>
          </a:xfrm>
          <a:prstGeom prst="rect">
            <a:avLst/>
          </a:prstGeom>
        </p:spPr>
      </p:pic>
    </p:spTree>
    <p:extLst>
      <p:ext uri="{BB962C8B-B14F-4D97-AF65-F5344CB8AC3E}">
        <p14:creationId xmlns:p14="http://schemas.microsoft.com/office/powerpoint/2010/main" val="7443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D431E-2757-4BF3-9998-24A60DC89E92}"/>
              </a:ext>
            </a:extLst>
          </p:cNvPr>
          <p:cNvPicPr>
            <a:picLocks noChangeAspect="1"/>
          </p:cNvPicPr>
          <p:nvPr/>
        </p:nvPicPr>
        <p:blipFill>
          <a:blip r:embed="rId3"/>
          <a:stretch>
            <a:fillRect/>
          </a:stretch>
        </p:blipFill>
        <p:spPr>
          <a:xfrm>
            <a:off x="11155363" y="5439638"/>
            <a:ext cx="662531" cy="762914"/>
          </a:xfrm>
          <a:prstGeom prst="rect">
            <a:avLst/>
          </a:prstGeom>
        </p:spPr>
      </p:pic>
      <p:sp>
        <p:nvSpPr>
          <p:cNvPr id="4" name="Rectangle 3">
            <a:extLst>
              <a:ext uri="{FF2B5EF4-FFF2-40B4-BE49-F238E27FC236}">
                <a16:creationId xmlns:a16="http://schemas.microsoft.com/office/drawing/2014/main" id="{D0D008D3-BDAD-421B-A080-43253AEE0AC5}"/>
              </a:ext>
            </a:extLst>
          </p:cNvPr>
          <p:cNvSpPr/>
          <p:nvPr/>
        </p:nvSpPr>
        <p:spPr>
          <a:xfrm>
            <a:off x="963627" y="3256286"/>
            <a:ext cx="10854267" cy="830997"/>
          </a:xfrm>
          <a:prstGeom prst="rect">
            <a:avLst/>
          </a:prstGeom>
        </p:spPr>
        <p:txBody>
          <a:bodyPr wrap="square">
            <a:spAutoFit/>
          </a:bodyPr>
          <a:lstStyle/>
          <a:p>
            <a:r>
              <a:rPr lang="en-CA" sz="2400" dirty="0">
                <a:latin typeface="Century Gothic" panose="020B0502020202020204" pitchFamily="34" charset="0"/>
              </a:rPr>
              <a:t>https://self-reg.ca/wp-content/uploads/2020/06/2_8_Student_Reflection_Questions_V3.pdf</a:t>
            </a:r>
          </a:p>
        </p:txBody>
      </p:sp>
      <p:pic>
        <p:nvPicPr>
          <p:cNvPr id="5" name="Picture 4">
            <a:extLst>
              <a:ext uri="{FF2B5EF4-FFF2-40B4-BE49-F238E27FC236}">
                <a16:creationId xmlns:a16="http://schemas.microsoft.com/office/drawing/2014/main" id="{DDCB48D1-AF6C-459E-A666-CB0B47306A01}"/>
              </a:ext>
            </a:extLst>
          </p:cNvPr>
          <p:cNvPicPr>
            <a:picLocks noChangeAspect="1"/>
          </p:cNvPicPr>
          <p:nvPr/>
        </p:nvPicPr>
        <p:blipFill>
          <a:blip r:embed="rId4"/>
          <a:stretch>
            <a:fillRect/>
          </a:stretch>
        </p:blipFill>
        <p:spPr>
          <a:xfrm>
            <a:off x="1083733" y="1913466"/>
            <a:ext cx="8009467" cy="954617"/>
          </a:xfrm>
          <a:prstGeom prst="rect">
            <a:avLst/>
          </a:prstGeom>
        </p:spPr>
      </p:pic>
      <p:pic>
        <p:nvPicPr>
          <p:cNvPr id="7" name="Picture 6" descr="A picture containing text, person, person, indoor&#10;&#10;Description automatically generated">
            <a:extLst>
              <a:ext uri="{FF2B5EF4-FFF2-40B4-BE49-F238E27FC236}">
                <a16:creationId xmlns:a16="http://schemas.microsoft.com/office/drawing/2014/main" id="{43C8A5BE-8D29-4B3D-ACF9-53A7100EBA78}"/>
              </a:ext>
            </a:extLst>
          </p:cNvPr>
          <p:cNvPicPr>
            <a:picLocks noChangeAspect="1"/>
          </p:cNvPicPr>
          <p:nvPr/>
        </p:nvPicPr>
        <p:blipFill>
          <a:blip r:embed="rId5"/>
          <a:stretch>
            <a:fillRect/>
          </a:stretch>
        </p:blipFill>
        <p:spPr>
          <a:xfrm>
            <a:off x="8709561" y="651933"/>
            <a:ext cx="2777067" cy="2777067"/>
          </a:xfrm>
          <a:prstGeom prst="rect">
            <a:avLst/>
          </a:prstGeom>
        </p:spPr>
      </p:pic>
      <p:pic>
        <p:nvPicPr>
          <p:cNvPr id="1028" name="Picture 4" descr="Self-Reg">
            <a:extLst>
              <a:ext uri="{FF2B5EF4-FFF2-40B4-BE49-F238E27FC236}">
                <a16:creationId xmlns:a16="http://schemas.microsoft.com/office/drawing/2014/main" id="{6002ED7A-A47C-433B-9AAF-D9DEB978BD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733" y="561111"/>
            <a:ext cx="3442758" cy="75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7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4F2E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74D752-DC19-4046-8E22-BF1BB058DE3E}"/>
              </a:ext>
            </a:extLst>
          </p:cNvPr>
          <p:cNvSpPr>
            <a:spLocks noGrp="1"/>
          </p:cNvSpPr>
          <p:nvPr>
            <p:ph type="title"/>
          </p:nvPr>
        </p:nvSpPr>
        <p:spPr>
          <a:xfrm>
            <a:off x="237066" y="640080"/>
            <a:ext cx="4139629" cy="2862699"/>
          </a:xfrm>
        </p:spPr>
        <p:txBody>
          <a:bodyPr vert="horz" lIns="91440" tIns="45720" rIns="91440" bIns="45720" rtlCol="0" anchor="b">
            <a:normAutofit/>
          </a:bodyPr>
          <a:lstStyle/>
          <a:p>
            <a:r>
              <a:rPr lang="en-US" sz="3200" b="1" dirty="0">
                <a:solidFill>
                  <a:srgbClr val="FFFFFF"/>
                </a:solidFill>
                <a:latin typeface="Century Gothic" panose="020B0502020202020204" pitchFamily="34" charset="0"/>
              </a:rPr>
              <a:t>Acknowledgement</a:t>
            </a:r>
          </a:p>
        </p:txBody>
      </p:sp>
      <p:sp>
        <p:nvSpPr>
          <p:cNvPr id="3" name="Content Placeholder 2">
            <a:extLst>
              <a:ext uri="{FF2B5EF4-FFF2-40B4-BE49-F238E27FC236}">
                <a16:creationId xmlns:a16="http://schemas.microsoft.com/office/drawing/2014/main" id="{BF269802-E291-47D9-B001-D421A594A7AC}"/>
              </a:ext>
            </a:extLst>
          </p:cNvPr>
          <p:cNvSpPr>
            <a:spLocks noGrp="1"/>
          </p:cNvSpPr>
          <p:nvPr>
            <p:ph sz="half" idx="1"/>
          </p:nvPr>
        </p:nvSpPr>
        <p:spPr>
          <a:xfrm>
            <a:off x="435869" y="3824516"/>
            <a:ext cx="3659246" cy="2393403"/>
          </a:xfrm>
        </p:spPr>
        <p:txBody>
          <a:bodyPr vert="horz" lIns="91440" tIns="45720" rIns="91440" bIns="45720" rtlCol="0">
            <a:normAutofit/>
          </a:bodyPr>
          <a:lstStyle/>
          <a:p>
            <a:pPr marL="0" indent="0">
              <a:lnSpc>
                <a:spcPct val="100000"/>
              </a:lnSpc>
              <a:buNone/>
            </a:pPr>
            <a:r>
              <a:rPr lang="en-US" sz="1500" cap="all" spc="200" dirty="0">
                <a:solidFill>
                  <a:srgbClr val="FFFFFF"/>
                </a:solidFill>
              </a:rPr>
              <a:t> </a:t>
            </a:r>
          </a:p>
        </p:txBody>
      </p:sp>
      <p:cxnSp>
        <p:nvCxnSpPr>
          <p:cNvPr id="46" name="Straight Connector 4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E5AB606-B41D-40BC-98D6-7767837891B8}"/>
              </a:ext>
            </a:extLst>
          </p:cNvPr>
          <p:cNvSpPr txBox="1"/>
          <p:nvPr/>
        </p:nvSpPr>
        <p:spPr>
          <a:xfrm>
            <a:off x="5208946" y="784354"/>
            <a:ext cx="6426770" cy="4832092"/>
          </a:xfrm>
          <a:prstGeom prst="rect">
            <a:avLst/>
          </a:prstGeom>
          <a:noFill/>
        </p:spPr>
        <p:txBody>
          <a:bodyPr wrap="square" rtlCol="0">
            <a:spAutoFit/>
          </a:bodyPr>
          <a:lstStyle/>
          <a:p>
            <a:r>
              <a:rPr lang="en-CA" sz="2800" b="1" dirty="0">
                <a:latin typeface="Century Gothic" panose="020B0502020202020204" pitchFamily="34" charset="0"/>
              </a:rPr>
              <a:t>Some of the slides and/or content contained in this presentation is being shared with the permission of Dr. Susan Hopkins &amp; The MEHRIT Ctr.  (</a:t>
            </a:r>
            <a:r>
              <a:rPr lang="en-CA" sz="2800" b="1" dirty="0">
                <a:latin typeface="Century Gothic" panose="020B0502020202020204" pitchFamily="34" charset="0"/>
                <a:hlinkClick r:id="rId3">
                  <a:extLst>
                    <a:ext uri="{A12FA001-AC4F-418D-AE19-62706E023703}">
                      <ahyp:hlinkClr xmlns:ahyp="http://schemas.microsoft.com/office/drawing/2018/hyperlinkcolor" val="tx"/>
                    </a:ext>
                  </a:extLst>
                </a:hlinkClick>
              </a:rPr>
              <a:t>self-reg.ca</a:t>
            </a:r>
            <a:r>
              <a:rPr lang="en-CA" sz="2800" b="1" dirty="0">
                <a:latin typeface="Century Gothic" panose="020B0502020202020204" pitchFamily="34" charset="0"/>
              </a:rPr>
              <a:t>)</a:t>
            </a:r>
          </a:p>
          <a:p>
            <a:endParaRPr lang="en-CA" sz="2800" b="1" dirty="0">
              <a:latin typeface="Century Gothic" panose="020B0502020202020204" pitchFamily="34" charset="0"/>
            </a:endParaRPr>
          </a:p>
          <a:p>
            <a:r>
              <a:rPr lang="en-CA" sz="2800" b="1" dirty="0">
                <a:latin typeface="Century Gothic" panose="020B0502020202020204" pitchFamily="34" charset="0"/>
              </a:rPr>
              <a:t>Permission has been granted for use in presentations by students or graduates of The Shanker Method, Self-Reg Level 2 Facilitators training program. </a:t>
            </a:r>
            <a:endParaRPr lang="en-US" sz="2800" b="1" dirty="0">
              <a:latin typeface="Century Gothic" panose="020B0502020202020204" pitchFamily="34" charset="0"/>
            </a:endParaRPr>
          </a:p>
        </p:txBody>
      </p:sp>
      <p:pic>
        <p:nvPicPr>
          <p:cNvPr id="26" name="Picture 4" descr="Self-Reg">
            <a:extLst>
              <a:ext uri="{FF2B5EF4-FFF2-40B4-BE49-F238E27FC236}">
                <a16:creationId xmlns:a16="http://schemas.microsoft.com/office/drawing/2014/main" id="{3AD6132D-43D7-4BD7-868A-6616D632F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2533" y="5322552"/>
            <a:ext cx="3442758" cy="75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7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74D752-DC19-4046-8E22-BF1BB058DE3E}"/>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800" b="1" dirty="0">
                <a:solidFill>
                  <a:srgbClr val="FFFFFF"/>
                </a:solidFill>
                <a:latin typeface="Century Gothic" panose="020B0502020202020204" pitchFamily="34" charset="0"/>
              </a:rPr>
              <a:t>A Symptom Inventory</a:t>
            </a:r>
          </a:p>
        </p:txBody>
      </p:sp>
      <p:sp>
        <p:nvSpPr>
          <p:cNvPr id="3" name="Content Placeholder 2">
            <a:extLst>
              <a:ext uri="{FF2B5EF4-FFF2-40B4-BE49-F238E27FC236}">
                <a16:creationId xmlns:a16="http://schemas.microsoft.com/office/drawing/2014/main" id="{BF269802-E291-47D9-B001-D421A594A7AC}"/>
              </a:ext>
            </a:extLst>
          </p:cNvPr>
          <p:cNvSpPr>
            <a:spLocks noGrp="1"/>
          </p:cNvSpPr>
          <p:nvPr>
            <p:ph sz="half" idx="1"/>
          </p:nvPr>
        </p:nvSpPr>
        <p:spPr>
          <a:xfrm>
            <a:off x="435869" y="4440864"/>
            <a:ext cx="3659246" cy="1777055"/>
          </a:xfrm>
        </p:spPr>
        <p:txBody>
          <a:bodyPr vert="horz" lIns="91440" tIns="45720" rIns="91440" bIns="45720" rtlCol="0">
            <a:normAutofit/>
          </a:bodyPr>
          <a:lstStyle/>
          <a:p>
            <a:pPr marL="0" indent="0">
              <a:lnSpc>
                <a:spcPct val="100000"/>
              </a:lnSpc>
              <a:buNone/>
            </a:pPr>
            <a:r>
              <a:rPr lang="en-US" sz="1500" cap="all" spc="200" dirty="0">
                <a:solidFill>
                  <a:srgbClr val="FFFFFF"/>
                </a:solidFill>
              </a:rPr>
              <a:t> </a:t>
            </a:r>
          </a:p>
        </p:txBody>
      </p:sp>
      <p:cxnSp>
        <p:nvCxnSpPr>
          <p:cNvPr id="33" name="Straight Connector 32">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0A75FF9-9E46-4CB2-B067-DB731A75CDB6}"/>
              </a:ext>
            </a:extLst>
          </p:cNvPr>
          <p:cNvPicPr>
            <a:picLocks noChangeAspect="1"/>
          </p:cNvPicPr>
          <p:nvPr/>
        </p:nvPicPr>
        <p:blipFill>
          <a:blip r:embed="rId3"/>
          <a:stretch>
            <a:fillRect/>
          </a:stretch>
        </p:blipFill>
        <p:spPr>
          <a:xfrm>
            <a:off x="11308630" y="5487636"/>
            <a:ext cx="662531" cy="762914"/>
          </a:xfrm>
          <a:prstGeom prst="rect">
            <a:avLst/>
          </a:prstGeom>
        </p:spPr>
      </p:pic>
      <p:pic>
        <p:nvPicPr>
          <p:cNvPr id="4" name="Picture 3">
            <a:extLst>
              <a:ext uri="{FF2B5EF4-FFF2-40B4-BE49-F238E27FC236}">
                <a16:creationId xmlns:a16="http://schemas.microsoft.com/office/drawing/2014/main" id="{29E4F384-36FB-4E87-89B8-6C40F32CCE4E}"/>
              </a:ext>
            </a:extLst>
          </p:cNvPr>
          <p:cNvPicPr>
            <a:picLocks noChangeAspect="1"/>
          </p:cNvPicPr>
          <p:nvPr/>
        </p:nvPicPr>
        <p:blipFill>
          <a:blip r:embed="rId4"/>
          <a:stretch>
            <a:fillRect/>
          </a:stretch>
        </p:blipFill>
        <p:spPr>
          <a:xfrm>
            <a:off x="5070963" y="161925"/>
            <a:ext cx="6286500" cy="6534150"/>
          </a:xfrm>
          <a:prstGeom prst="rect">
            <a:avLst/>
          </a:prstGeom>
        </p:spPr>
      </p:pic>
      <p:sp>
        <p:nvSpPr>
          <p:cNvPr id="6" name="TextBox 5">
            <a:extLst>
              <a:ext uri="{FF2B5EF4-FFF2-40B4-BE49-F238E27FC236}">
                <a16:creationId xmlns:a16="http://schemas.microsoft.com/office/drawing/2014/main" id="{91A8724E-9900-45C7-B7DC-DB861CF74DA2}"/>
              </a:ext>
            </a:extLst>
          </p:cNvPr>
          <p:cNvSpPr txBox="1"/>
          <p:nvPr/>
        </p:nvSpPr>
        <p:spPr>
          <a:xfrm>
            <a:off x="435868" y="3960443"/>
            <a:ext cx="3800557" cy="1200329"/>
          </a:xfrm>
          <a:prstGeom prst="rect">
            <a:avLst/>
          </a:prstGeom>
          <a:noFill/>
        </p:spPr>
        <p:txBody>
          <a:bodyPr wrap="square" rtlCol="0">
            <a:spAutoFit/>
          </a:bodyPr>
          <a:lstStyle/>
          <a:p>
            <a:r>
              <a:rPr lang="en-CA" dirty="0">
                <a:solidFill>
                  <a:schemeClr val="bg1"/>
                </a:solidFill>
              </a:rPr>
              <a:t>https://www.nysut.org/~/media/files/nysut/resources/2013/april/social-services/socialservices_stressassessments.pdf?la=en</a:t>
            </a:r>
          </a:p>
        </p:txBody>
      </p:sp>
    </p:spTree>
    <p:extLst>
      <p:ext uri="{BB962C8B-B14F-4D97-AF65-F5344CB8AC3E}">
        <p14:creationId xmlns:p14="http://schemas.microsoft.com/office/powerpoint/2010/main" val="199106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D752-DC19-4046-8E22-BF1BB058DE3E}"/>
              </a:ext>
            </a:extLst>
          </p:cNvPr>
          <p:cNvSpPr>
            <a:spLocks noGrp="1"/>
          </p:cNvSpPr>
          <p:nvPr>
            <p:ph type="title"/>
          </p:nvPr>
        </p:nvSpPr>
        <p:spPr/>
        <p:txBody>
          <a:bodyPr>
            <a:normAutofit/>
          </a:bodyPr>
          <a:lstStyle/>
          <a:p>
            <a:r>
              <a:rPr lang="en-US" sz="5400" b="1">
                <a:latin typeface="Century Gothic" panose="020B0502020202020204" pitchFamily="34" charset="0"/>
              </a:rPr>
              <a:t>Our Objectives today</a:t>
            </a:r>
            <a:endParaRPr lang="en-CA" sz="54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BF269802-E291-47D9-B001-D421A594A7AC}"/>
              </a:ext>
            </a:extLst>
          </p:cNvPr>
          <p:cNvSpPr>
            <a:spLocks noGrp="1"/>
          </p:cNvSpPr>
          <p:nvPr>
            <p:ph sz="half" idx="1"/>
          </p:nvPr>
        </p:nvSpPr>
        <p:spPr>
          <a:xfrm>
            <a:off x="1097279" y="2120900"/>
            <a:ext cx="10058399" cy="3748193"/>
          </a:xfrm>
        </p:spPr>
        <p:txBody>
          <a:bodyPr>
            <a:normAutofit fontScale="92500" lnSpcReduction="10000"/>
          </a:bodyPr>
          <a:lstStyle/>
          <a:p>
            <a:pPr>
              <a:buFont typeface="Wingdings" panose="05000000000000000000" pitchFamily="2" charset="2"/>
              <a:buChar char="v"/>
            </a:pPr>
            <a:r>
              <a:rPr lang="en-US" sz="3200" dirty="0">
                <a:latin typeface="Century Gothic" panose="020B0502020202020204" pitchFamily="34" charset="0"/>
              </a:rPr>
              <a:t> Situate the </a:t>
            </a:r>
            <a:r>
              <a:rPr lang="en-US" sz="3200" b="1" i="1" dirty="0">
                <a:latin typeface="Century Gothic" panose="020B0502020202020204" pitchFamily="34" charset="0"/>
              </a:rPr>
              <a:t>Recognizing Stress</a:t>
            </a:r>
            <a:r>
              <a:rPr lang="en-US" sz="3200" dirty="0">
                <a:latin typeface="Century Gothic" panose="020B0502020202020204" pitchFamily="34" charset="0"/>
              </a:rPr>
              <a:t> practice within the Shanker Framework</a:t>
            </a:r>
            <a:r>
              <a:rPr lang="en-US" sz="1800" dirty="0">
                <a:latin typeface="Century Gothic" panose="020B0502020202020204" pitchFamily="34" charset="0"/>
              </a:rPr>
              <a:t>©</a:t>
            </a:r>
            <a:r>
              <a:rPr lang="en-US" sz="3200" dirty="0">
                <a:latin typeface="Century Gothic" panose="020B0502020202020204" pitchFamily="34" charset="0"/>
              </a:rPr>
              <a:t> </a:t>
            </a:r>
          </a:p>
          <a:p>
            <a:pPr marL="0" indent="0">
              <a:buNone/>
            </a:pPr>
            <a:endParaRPr lang="en-US" sz="3200" dirty="0">
              <a:latin typeface="Century Gothic" panose="020B0502020202020204" pitchFamily="34" charset="0"/>
            </a:endParaRPr>
          </a:p>
          <a:p>
            <a:pPr>
              <a:buFont typeface="Wingdings" panose="05000000000000000000" pitchFamily="2" charset="2"/>
              <a:buChar char="v"/>
            </a:pPr>
            <a:r>
              <a:rPr lang="en-US" sz="3200" dirty="0">
                <a:latin typeface="Century Gothic" panose="020B0502020202020204" pitchFamily="34" charset="0"/>
              </a:rPr>
              <a:t> Re-define Stress</a:t>
            </a:r>
          </a:p>
          <a:p>
            <a:pPr marL="0" indent="0">
              <a:buNone/>
            </a:pPr>
            <a:endParaRPr lang="en-US" sz="3200" dirty="0">
              <a:latin typeface="Century Gothic" panose="020B0502020202020204" pitchFamily="34" charset="0"/>
            </a:endParaRPr>
          </a:p>
          <a:p>
            <a:pPr>
              <a:buFont typeface="Wingdings" panose="05000000000000000000" pitchFamily="2" charset="2"/>
              <a:buChar char="v"/>
            </a:pPr>
            <a:r>
              <a:rPr lang="en-US" sz="3200" dirty="0">
                <a:latin typeface="Century Gothic" panose="020B0502020202020204" pitchFamily="34" charset="0"/>
              </a:rPr>
              <a:t> Cues to prompt Stress Recognition</a:t>
            </a:r>
          </a:p>
          <a:p>
            <a:pPr>
              <a:buFont typeface="Wingdings" panose="05000000000000000000" pitchFamily="2" charset="2"/>
              <a:buChar char="v"/>
            </a:pPr>
            <a:endParaRPr lang="en-US" sz="3200" dirty="0">
              <a:latin typeface="Century Gothic" panose="020B0502020202020204" pitchFamily="34" charset="0"/>
            </a:endParaRPr>
          </a:p>
          <a:p>
            <a:endParaRPr lang="en-CA" sz="3200" dirty="0">
              <a:latin typeface="Century Gothic" panose="020B0502020202020204" pitchFamily="34" charset="0"/>
            </a:endParaRPr>
          </a:p>
        </p:txBody>
      </p:sp>
      <p:pic>
        <p:nvPicPr>
          <p:cNvPr id="5" name="Picture 4">
            <a:extLst>
              <a:ext uri="{FF2B5EF4-FFF2-40B4-BE49-F238E27FC236}">
                <a16:creationId xmlns:a16="http://schemas.microsoft.com/office/drawing/2014/main" id="{90A75FF9-9E46-4CB2-B067-DB731A75CDB6}"/>
              </a:ext>
            </a:extLst>
          </p:cNvPr>
          <p:cNvPicPr>
            <a:picLocks noChangeAspect="1"/>
          </p:cNvPicPr>
          <p:nvPr/>
        </p:nvPicPr>
        <p:blipFill>
          <a:blip r:embed="rId3"/>
          <a:stretch>
            <a:fillRect/>
          </a:stretch>
        </p:blipFill>
        <p:spPr>
          <a:xfrm>
            <a:off x="11308630" y="5487636"/>
            <a:ext cx="662531" cy="762914"/>
          </a:xfrm>
          <a:prstGeom prst="rect">
            <a:avLst/>
          </a:prstGeom>
        </p:spPr>
      </p:pic>
    </p:spTree>
    <p:extLst>
      <p:ext uri="{BB962C8B-B14F-4D97-AF65-F5344CB8AC3E}">
        <p14:creationId xmlns:p14="http://schemas.microsoft.com/office/powerpoint/2010/main" val="279171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4AB3-F487-4050-89A1-5BEB4FF0A763}"/>
              </a:ext>
            </a:extLst>
          </p:cNvPr>
          <p:cNvSpPr>
            <a:spLocks noGrp="1"/>
          </p:cNvSpPr>
          <p:nvPr>
            <p:ph type="title"/>
          </p:nvPr>
        </p:nvSpPr>
        <p:spPr/>
        <p:txBody>
          <a:bodyPr>
            <a:normAutofit/>
          </a:bodyPr>
          <a:lstStyle/>
          <a:p>
            <a:r>
              <a:rPr lang="en-US" sz="6000" b="1" dirty="0">
                <a:latin typeface="Century Gothic" panose="020B0502020202020204" pitchFamily="34" charset="0"/>
              </a:rPr>
              <a:t>The Shanker Framework</a:t>
            </a:r>
            <a:r>
              <a:rPr lang="en-CA" sz="3200" dirty="0">
                <a:solidFill>
                  <a:srgbClr val="000000"/>
                </a:solidFill>
                <a:effectLst/>
                <a:latin typeface="Calibri" panose="020F0502020204030204" pitchFamily="34" charset="0"/>
                <a:ea typeface="Times New Roman" panose="02020603050405020304" pitchFamily="18" charset="0"/>
              </a:rPr>
              <a:t>© </a:t>
            </a:r>
            <a:endParaRPr lang="en-CA" sz="32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8631C066-B978-4672-9A46-8539B2A0ADF0}"/>
              </a:ext>
            </a:extLst>
          </p:cNvPr>
          <p:cNvSpPr>
            <a:spLocks noGrp="1"/>
          </p:cNvSpPr>
          <p:nvPr>
            <p:ph sz="half" idx="1"/>
          </p:nvPr>
        </p:nvSpPr>
        <p:spPr>
          <a:xfrm>
            <a:off x="1097280" y="2120900"/>
            <a:ext cx="4998720" cy="3748193"/>
          </a:xfrm>
        </p:spPr>
        <p:txBody>
          <a:bodyPr>
            <a:normAutofit/>
          </a:bodyPr>
          <a:lstStyle/>
          <a:p>
            <a:pPr marL="0" indent="0" algn="ctr">
              <a:buNone/>
            </a:pPr>
            <a:r>
              <a:rPr lang="en-US" sz="2400" b="1" u="sng" dirty="0">
                <a:latin typeface="Century Gothic" panose="020B0502020202020204" pitchFamily="34" charset="0"/>
              </a:rPr>
              <a:t>Practices</a:t>
            </a:r>
          </a:p>
          <a:p>
            <a:pPr>
              <a:buFont typeface="Century Gothic" panose="020B0502020202020204" pitchFamily="34" charset="0"/>
              <a:buChar char="∞"/>
            </a:pPr>
            <a:r>
              <a:rPr lang="en-US" sz="2400" dirty="0">
                <a:latin typeface="Century Gothic" panose="020B0502020202020204" pitchFamily="34" charset="0"/>
              </a:rPr>
              <a:t> Read &amp; Reframe the Behaviour</a:t>
            </a:r>
          </a:p>
          <a:p>
            <a:pPr>
              <a:buFont typeface="Century Gothic" panose="020B0502020202020204" pitchFamily="34" charset="0"/>
              <a:buChar char="∞"/>
            </a:pPr>
            <a:r>
              <a:rPr lang="en-US" sz="2400" dirty="0">
                <a:latin typeface="Century Gothic" panose="020B0502020202020204" pitchFamily="34" charset="0"/>
              </a:rPr>
              <a:t> Recognize the Stressors</a:t>
            </a:r>
          </a:p>
          <a:p>
            <a:pPr>
              <a:buFont typeface="Century Gothic" panose="020B0502020202020204" pitchFamily="34" charset="0"/>
              <a:buChar char="∞"/>
            </a:pPr>
            <a:r>
              <a:rPr lang="en-US" sz="2400" dirty="0">
                <a:latin typeface="Century Gothic" panose="020B0502020202020204" pitchFamily="34" charset="0"/>
              </a:rPr>
              <a:t> Reduce the Stressors</a:t>
            </a:r>
          </a:p>
          <a:p>
            <a:pPr>
              <a:buFont typeface="Century Gothic" panose="020B0502020202020204" pitchFamily="34" charset="0"/>
              <a:buChar char="∞"/>
            </a:pPr>
            <a:r>
              <a:rPr lang="en-US" sz="2400" dirty="0">
                <a:latin typeface="Century Gothic" panose="020B0502020202020204" pitchFamily="34" charset="0"/>
              </a:rPr>
              <a:t> Reflect on Stress Awareness</a:t>
            </a:r>
          </a:p>
          <a:p>
            <a:pPr>
              <a:buFont typeface="Century Gothic" panose="020B0502020202020204" pitchFamily="34" charset="0"/>
              <a:buChar char="∞"/>
            </a:pPr>
            <a:r>
              <a:rPr lang="en-US" sz="2400" dirty="0">
                <a:latin typeface="Century Gothic" panose="020B0502020202020204" pitchFamily="34" charset="0"/>
              </a:rPr>
              <a:t> Respond to Restore</a:t>
            </a:r>
          </a:p>
          <a:p>
            <a:pPr marL="0" indent="0">
              <a:buNone/>
            </a:pPr>
            <a:endParaRPr lang="en-CA" sz="2000" dirty="0">
              <a:latin typeface="Century Gothic" panose="020B0502020202020204" pitchFamily="34" charset="0"/>
            </a:endParaRPr>
          </a:p>
        </p:txBody>
      </p:sp>
      <p:pic>
        <p:nvPicPr>
          <p:cNvPr id="6" name="Picture 5">
            <a:extLst>
              <a:ext uri="{FF2B5EF4-FFF2-40B4-BE49-F238E27FC236}">
                <a16:creationId xmlns:a16="http://schemas.microsoft.com/office/drawing/2014/main" id="{F1563FA5-B102-4538-AA09-52711D50741F}"/>
              </a:ext>
            </a:extLst>
          </p:cNvPr>
          <p:cNvPicPr>
            <a:picLocks noChangeAspect="1"/>
          </p:cNvPicPr>
          <p:nvPr/>
        </p:nvPicPr>
        <p:blipFill>
          <a:blip r:embed="rId3"/>
          <a:stretch>
            <a:fillRect/>
          </a:stretch>
        </p:blipFill>
        <p:spPr>
          <a:xfrm>
            <a:off x="6928930" y="2504442"/>
            <a:ext cx="3955726" cy="3748192"/>
          </a:xfrm>
          <a:prstGeom prst="rect">
            <a:avLst/>
          </a:prstGeom>
        </p:spPr>
      </p:pic>
      <p:sp>
        <p:nvSpPr>
          <p:cNvPr id="4" name="Content Placeholder 3">
            <a:extLst>
              <a:ext uri="{FF2B5EF4-FFF2-40B4-BE49-F238E27FC236}">
                <a16:creationId xmlns:a16="http://schemas.microsoft.com/office/drawing/2014/main" id="{036D10AD-FFF2-4845-B8F2-77DA8BA1D45D}"/>
              </a:ext>
            </a:extLst>
          </p:cNvPr>
          <p:cNvSpPr>
            <a:spLocks noGrp="1"/>
          </p:cNvSpPr>
          <p:nvPr>
            <p:ph sz="half" idx="2"/>
          </p:nvPr>
        </p:nvSpPr>
        <p:spPr/>
        <p:txBody>
          <a:bodyPr>
            <a:normAutofit/>
          </a:bodyPr>
          <a:lstStyle/>
          <a:p>
            <a:pPr algn="ctr"/>
            <a:r>
              <a:rPr lang="en-US" sz="2400" b="1" u="sng" dirty="0">
                <a:latin typeface="Century Gothic" panose="020B0502020202020204" pitchFamily="34" charset="0"/>
              </a:rPr>
              <a:t>Domains</a:t>
            </a:r>
            <a:endParaRPr lang="en-CA" sz="2400" b="1" u="sng" dirty="0">
              <a:latin typeface="Century Gothic" panose="020B0502020202020204" pitchFamily="34" charset="0"/>
            </a:endParaRPr>
          </a:p>
        </p:txBody>
      </p:sp>
      <p:pic>
        <p:nvPicPr>
          <p:cNvPr id="7" name="Picture 6">
            <a:extLst>
              <a:ext uri="{FF2B5EF4-FFF2-40B4-BE49-F238E27FC236}">
                <a16:creationId xmlns:a16="http://schemas.microsoft.com/office/drawing/2014/main" id="{214B4908-D701-41AD-8A2E-908E8CFFC4CB}"/>
              </a:ext>
            </a:extLst>
          </p:cNvPr>
          <p:cNvPicPr>
            <a:picLocks noChangeAspect="1"/>
          </p:cNvPicPr>
          <p:nvPr/>
        </p:nvPicPr>
        <p:blipFill>
          <a:blip r:embed="rId4"/>
          <a:stretch>
            <a:fillRect/>
          </a:stretch>
        </p:blipFill>
        <p:spPr>
          <a:xfrm>
            <a:off x="11275495" y="5489720"/>
            <a:ext cx="662531" cy="762914"/>
          </a:xfrm>
          <a:prstGeom prst="rect">
            <a:avLst/>
          </a:prstGeom>
        </p:spPr>
      </p:pic>
    </p:spTree>
    <p:extLst>
      <p:ext uri="{BB962C8B-B14F-4D97-AF65-F5344CB8AC3E}">
        <p14:creationId xmlns:p14="http://schemas.microsoft.com/office/powerpoint/2010/main" val="298635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250"/>
                                        <p:tgtEl>
                                          <p:spTgt spid="3">
                                            <p:txEl>
                                              <p:pRg st="1" end="1"/>
                                            </p:txEl>
                                          </p:spTgt>
                                        </p:tgtEl>
                                      </p:cBhvr>
                                    </p:animEffect>
                                  </p:childTnLst>
                                </p:cTn>
                              </p:par>
                            </p:childTnLst>
                          </p:cTn>
                        </p:par>
                        <p:par>
                          <p:cTn id="8" fill="hold">
                            <p:stCondLst>
                              <p:cond delay="750"/>
                            </p:stCondLst>
                            <p:childTnLst>
                              <p:par>
                                <p:cTn id="9" presetID="16" presetClass="entr" presetSubtype="21" fill="hold" grpId="0"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par>
                          <p:cTn id="12" fill="hold">
                            <p:stCondLst>
                              <p:cond delay="1750"/>
                            </p:stCondLst>
                            <p:childTnLst>
                              <p:par>
                                <p:cTn id="13" presetID="16" presetClass="entr" presetSubtype="21" fill="hold" grpId="0"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par>
                          <p:cTn id="16" fill="hold">
                            <p:stCondLst>
                              <p:cond delay="2750"/>
                            </p:stCondLst>
                            <p:childTnLst>
                              <p:par>
                                <p:cTn id="17" presetID="16" presetClass="entr" presetSubtype="21"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par>
                          <p:cTn id="20" fill="hold">
                            <p:stCondLst>
                              <p:cond delay="3750"/>
                            </p:stCondLst>
                            <p:childTnLst>
                              <p:par>
                                <p:cTn id="21" presetID="16" presetClass="entr" presetSubtype="21" fill="hold" grpId="0"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inVertical)">
                                      <p:cBhvr>
                                        <p:cTn id="28" dur="500"/>
                                        <p:tgtEl>
                                          <p:spTgt spid="4">
                                            <p:txEl>
                                              <p:pRg st="0" end="0"/>
                                            </p:txEl>
                                          </p:spTgt>
                                        </p:tgtEl>
                                      </p:cBhvr>
                                    </p:animEffect>
                                  </p:childTnLst>
                                </p:cTn>
                              </p:par>
                            </p:childTnLst>
                          </p:cTn>
                        </p:par>
                        <p:par>
                          <p:cTn id="29" fill="hold">
                            <p:stCondLst>
                              <p:cond delay="500"/>
                            </p:stCondLst>
                            <p:childTnLst>
                              <p:par>
                                <p:cTn id="30" presetID="21" presetClass="entr" presetSubtype="1" fill="hold" nodeType="afterEffect">
                                  <p:stCondLst>
                                    <p:cond delay="50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1B4E201-164F-4793-895E-C149B2F2F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60711" y="3506289"/>
            <a:ext cx="7210670" cy="2967839"/>
          </a:xfrm>
          <a:prstGeom prst="rect">
            <a:avLst/>
          </a:prstGeom>
          <a:solidFill>
            <a:srgbClr val="554A3C"/>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7">
            <a:extLst>
              <a:ext uri="{FF2B5EF4-FFF2-40B4-BE49-F238E27FC236}">
                <a16:creationId xmlns:a16="http://schemas.microsoft.com/office/drawing/2014/main" id="{A713CEF8-3D83-41EE-B3C0-786D87F0AACC}"/>
              </a:ext>
            </a:extLst>
          </p:cNvPr>
          <p:cNvSpPr>
            <a:spLocks noGrp="1"/>
          </p:cNvSpPr>
          <p:nvPr>
            <p:ph type="subTitle" idx="1"/>
          </p:nvPr>
        </p:nvSpPr>
        <p:spPr>
          <a:xfrm>
            <a:off x="5021821" y="5497884"/>
            <a:ext cx="6465286" cy="750216"/>
          </a:xfrm>
        </p:spPr>
        <p:txBody>
          <a:bodyPr>
            <a:normAutofit/>
          </a:bodyPr>
          <a:lstStyle/>
          <a:p>
            <a:r>
              <a:rPr lang="en-US" dirty="0">
                <a:solidFill>
                  <a:schemeClr val="bg1"/>
                </a:solidFill>
              </a:rPr>
              <a:t>Pioneers in stress research</a:t>
            </a:r>
            <a:endParaRPr lang="en-CA" dirty="0">
              <a:solidFill>
                <a:schemeClr val="bg1"/>
              </a:solidFill>
            </a:endParaRPr>
          </a:p>
        </p:txBody>
      </p:sp>
      <p:pic>
        <p:nvPicPr>
          <p:cNvPr id="4" name="Picture 3">
            <a:extLst>
              <a:ext uri="{FF2B5EF4-FFF2-40B4-BE49-F238E27FC236}">
                <a16:creationId xmlns:a16="http://schemas.microsoft.com/office/drawing/2014/main" id="{65810330-F0B5-43C9-BC34-094FFB5C0529}"/>
              </a:ext>
            </a:extLst>
          </p:cNvPr>
          <p:cNvPicPr>
            <a:picLocks noChangeAspect="1"/>
          </p:cNvPicPr>
          <p:nvPr/>
        </p:nvPicPr>
        <p:blipFill>
          <a:blip r:embed="rId4">
            <a:extLst>
              <a:ext uri="{837473B0-CC2E-450A-ABE3-18F120FF3D39}">
                <a1611:picAttrSrcUrl xmlns:a1611="http://schemas.microsoft.com/office/drawing/2016/11/main" r:id="rId5"/>
              </a:ext>
            </a:extLst>
          </a:blip>
          <a:srcRect l="16646" r="16646"/>
          <a:stretch/>
        </p:blipFill>
        <p:spPr>
          <a:xfrm>
            <a:off x="585763" y="311719"/>
            <a:ext cx="1759991" cy="2638390"/>
          </a:xfrm>
          <a:prstGeom prst="rect">
            <a:avLst/>
          </a:prstGeom>
        </p:spPr>
      </p:pic>
      <p:cxnSp>
        <p:nvCxnSpPr>
          <p:cNvPr id="48" name="Straight Connector 47">
            <a:extLst>
              <a:ext uri="{FF2B5EF4-FFF2-40B4-BE49-F238E27FC236}">
                <a16:creationId xmlns:a16="http://schemas.microsoft.com/office/drawing/2014/main" id="{FACE2D80-77E9-4433-B62B-693C5B7B2A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5393160"/>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erson wearing a suit and tie&#10;&#10;Description automatically generated">
            <a:extLst>
              <a:ext uri="{FF2B5EF4-FFF2-40B4-BE49-F238E27FC236}">
                <a16:creationId xmlns:a16="http://schemas.microsoft.com/office/drawing/2014/main" id="{F2F0DD69-2626-48AE-AB77-15EB206CBDF9}"/>
              </a:ext>
            </a:extLst>
          </p:cNvPr>
          <p:cNvPicPr>
            <a:picLocks noChangeAspect="1"/>
          </p:cNvPicPr>
          <p:nvPr/>
        </p:nvPicPr>
        <p:blipFill>
          <a:blip r:embed="rId6"/>
          <a:stretch>
            <a:fillRect/>
          </a:stretch>
        </p:blipFill>
        <p:spPr>
          <a:xfrm>
            <a:off x="8896941" y="311719"/>
            <a:ext cx="2857500" cy="2857500"/>
          </a:xfrm>
          <a:prstGeom prst="rect">
            <a:avLst/>
          </a:prstGeom>
        </p:spPr>
      </p:pic>
      <p:pic>
        <p:nvPicPr>
          <p:cNvPr id="6" name="Picture 5" descr="A person sitting on a table&#10;&#10;Description automatically generated">
            <a:extLst>
              <a:ext uri="{FF2B5EF4-FFF2-40B4-BE49-F238E27FC236}">
                <a16:creationId xmlns:a16="http://schemas.microsoft.com/office/drawing/2014/main" id="{D839E2D6-2EBB-44A9-8BA5-2259E31B7020}"/>
              </a:ext>
            </a:extLst>
          </p:cNvPr>
          <p:cNvPicPr>
            <a:picLocks noChangeAspect="1"/>
          </p:cNvPicPr>
          <p:nvPr/>
        </p:nvPicPr>
        <p:blipFill>
          <a:blip r:embed="rId7"/>
          <a:stretch>
            <a:fillRect/>
          </a:stretch>
        </p:blipFill>
        <p:spPr>
          <a:xfrm>
            <a:off x="5286173" y="288164"/>
            <a:ext cx="2427742" cy="2881055"/>
          </a:xfrm>
          <a:prstGeom prst="rect">
            <a:avLst/>
          </a:prstGeom>
        </p:spPr>
      </p:pic>
      <p:sp>
        <p:nvSpPr>
          <p:cNvPr id="7" name="TextBox 6">
            <a:extLst>
              <a:ext uri="{FF2B5EF4-FFF2-40B4-BE49-F238E27FC236}">
                <a16:creationId xmlns:a16="http://schemas.microsoft.com/office/drawing/2014/main" id="{DA59C38C-860F-421D-A407-82E2DBF6B2C0}"/>
              </a:ext>
            </a:extLst>
          </p:cNvPr>
          <p:cNvSpPr txBox="1"/>
          <p:nvPr/>
        </p:nvSpPr>
        <p:spPr>
          <a:xfrm>
            <a:off x="5110211" y="3778075"/>
            <a:ext cx="6309360" cy="1446550"/>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Walter Bradford Cannon (L)</a:t>
            </a:r>
          </a:p>
          <a:p>
            <a:endParaRPr lang="en-US" sz="1600"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Hans Selye (R) </a:t>
            </a:r>
            <a:endParaRPr lang="en-CA" sz="3600" dirty="0">
              <a:solidFill>
                <a:schemeClr val="bg1"/>
              </a:solidFill>
              <a:latin typeface="Century Gothic" panose="020B0502020202020204" pitchFamily="34" charset="0"/>
            </a:endParaRPr>
          </a:p>
        </p:txBody>
      </p:sp>
      <p:pic>
        <p:nvPicPr>
          <p:cNvPr id="11" name="Picture 10" descr="A picture containing indoor, kitchen, sitting, refrigerator&#10;&#10;Description automatically generated">
            <a:extLst>
              <a:ext uri="{FF2B5EF4-FFF2-40B4-BE49-F238E27FC236}">
                <a16:creationId xmlns:a16="http://schemas.microsoft.com/office/drawing/2014/main" id="{2FC04B35-CEC3-4810-B4AE-96D226CA775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836325" y="2825652"/>
            <a:ext cx="2453820" cy="3436497"/>
          </a:xfrm>
          <a:prstGeom prst="rect">
            <a:avLst/>
          </a:prstGeom>
        </p:spPr>
      </p:pic>
      <p:sp>
        <p:nvSpPr>
          <p:cNvPr id="14" name="Arrow: Bent 13">
            <a:extLst>
              <a:ext uri="{FF2B5EF4-FFF2-40B4-BE49-F238E27FC236}">
                <a16:creationId xmlns:a16="http://schemas.microsoft.com/office/drawing/2014/main" id="{75860D80-27D2-4A55-9DF1-BEBCEB7BDB63}"/>
              </a:ext>
            </a:extLst>
          </p:cNvPr>
          <p:cNvSpPr/>
          <p:nvPr/>
        </p:nvSpPr>
        <p:spPr>
          <a:xfrm rot="5400000">
            <a:off x="2295338" y="1851197"/>
            <a:ext cx="972766" cy="871934"/>
          </a:xfrm>
          <a:prstGeom prst="bentArrow">
            <a:avLst>
              <a:gd name="adj1" fmla="val 25000"/>
              <a:gd name="adj2" fmla="val 25000"/>
              <a:gd name="adj3" fmla="val 25000"/>
              <a:gd name="adj4" fmla="val 4375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 name="Arrow: Bent 17">
            <a:extLst>
              <a:ext uri="{FF2B5EF4-FFF2-40B4-BE49-F238E27FC236}">
                <a16:creationId xmlns:a16="http://schemas.microsoft.com/office/drawing/2014/main" id="{73BFB497-A946-481C-85D2-4C8688FC8020}"/>
              </a:ext>
            </a:extLst>
          </p:cNvPr>
          <p:cNvSpPr/>
          <p:nvPr/>
        </p:nvSpPr>
        <p:spPr>
          <a:xfrm rot="16200000">
            <a:off x="696263" y="2516999"/>
            <a:ext cx="1029563" cy="957681"/>
          </a:xfrm>
          <a:prstGeom prst="ben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3" name="Picture 12">
            <a:extLst>
              <a:ext uri="{FF2B5EF4-FFF2-40B4-BE49-F238E27FC236}">
                <a16:creationId xmlns:a16="http://schemas.microsoft.com/office/drawing/2014/main" id="{F29497A4-B801-4EE5-8E43-C1CBA52AD812}"/>
              </a:ext>
            </a:extLst>
          </p:cNvPr>
          <p:cNvPicPr>
            <a:picLocks noChangeAspect="1"/>
          </p:cNvPicPr>
          <p:nvPr/>
        </p:nvPicPr>
        <p:blipFill>
          <a:blip r:embed="rId10"/>
          <a:stretch>
            <a:fillRect/>
          </a:stretch>
        </p:blipFill>
        <p:spPr>
          <a:xfrm>
            <a:off x="11037894" y="5586840"/>
            <a:ext cx="662531" cy="762914"/>
          </a:xfrm>
          <a:prstGeom prst="rect">
            <a:avLst/>
          </a:prstGeom>
        </p:spPr>
      </p:pic>
    </p:spTree>
    <p:extLst>
      <p:ext uri="{BB962C8B-B14F-4D97-AF65-F5344CB8AC3E}">
        <p14:creationId xmlns:p14="http://schemas.microsoft.com/office/powerpoint/2010/main" val="323226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chor="ctr">
            <a:normAutofit/>
          </a:bodyPr>
          <a:lstStyle/>
          <a:p>
            <a:pPr algn="ctr"/>
            <a:r>
              <a:rPr lang="en-US" sz="4400" b="1" dirty="0">
                <a:latin typeface="Century Gothic" panose="020B0502020202020204" pitchFamily="34" charset="0"/>
              </a:rPr>
              <a:t>States of Arousal</a:t>
            </a:r>
          </a:p>
        </p:txBody>
      </p:sp>
      <p:graphicFrame>
        <p:nvGraphicFramePr>
          <p:cNvPr id="5" name="Diagram 4">
            <a:extLst>
              <a:ext uri="{FF2B5EF4-FFF2-40B4-BE49-F238E27FC236}">
                <a16:creationId xmlns:a16="http://schemas.microsoft.com/office/drawing/2014/main" id="{1C91428E-9914-4834-AD3E-D074678553DB}"/>
              </a:ext>
            </a:extLst>
          </p:cNvPr>
          <p:cNvGraphicFramePr/>
          <p:nvPr>
            <p:extLst>
              <p:ext uri="{D42A27DB-BD31-4B8C-83A1-F6EECF244321}">
                <p14:modId xmlns:p14="http://schemas.microsoft.com/office/powerpoint/2010/main" val="3009997597"/>
              </p:ext>
            </p:extLst>
          </p:nvPr>
        </p:nvGraphicFramePr>
        <p:xfrm>
          <a:off x="241663" y="792441"/>
          <a:ext cx="11769634" cy="6284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5" descr="Wishing">
            <a:extLst>
              <a:ext uri="{FF2B5EF4-FFF2-40B4-BE49-F238E27FC236}">
                <a16:creationId xmlns:a16="http://schemas.microsoft.com/office/drawing/2014/main" id="{B0359A19-82F8-45A5-9C13-8FDF468186F8}"/>
              </a:ext>
            </a:extLst>
          </p:cNvPr>
          <p:cNvPicPr>
            <a:picLocks noChangeAspect="1" noChangeArrowheads="1"/>
          </p:cNvPicPr>
          <p:nvPr/>
        </p:nvPicPr>
        <p:blipFill>
          <a:blip r:embed="rId9"/>
          <a:srcRect/>
          <a:stretch>
            <a:fillRect/>
          </a:stretch>
        </p:blipFill>
        <p:spPr bwMode="auto">
          <a:xfrm>
            <a:off x="1097280" y="286603"/>
            <a:ext cx="1054100" cy="1457325"/>
          </a:xfrm>
          <a:prstGeom prst="rect">
            <a:avLst/>
          </a:prstGeom>
          <a:noFill/>
          <a:ln w="9525">
            <a:noFill/>
            <a:miter lim="800000"/>
            <a:headEnd/>
            <a:tailEnd/>
          </a:ln>
        </p:spPr>
      </p:pic>
      <p:pic>
        <p:nvPicPr>
          <p:cNvPr id="6" name="Picture 4" descr="929117_22204583">
            <a:extLst>
              <a:ext uri="{FF2B5EF4-FFF2-40B4-BE49-F238E27FC236}">
                <a16:creationId xmlns:a16="http://schemas.microsoft.com/office/drawing/2014/main" id="{E9DA9B29-F586-4447-849C-114AFF2EA007}"/>
              </a:ext>
            </a:extLst>
          </p:cNvPr>
          <p:cNvPicPr>
            <a:picLocks noChangeAspect="1" noChangeArrowheads="1"/>
          </p:cNvPicPr>
          <p:nvPr/>
        </p:nvPicPr>
        <p:blipFill>
          <a:blip r:embed="rId10" cstate="print"/>
          <a:srcRect l="41510"/>
          <a:stretch>
            <a:fillRect/>
          </a:stretch>
        </p:blipFill>
        <p:spPr bwMode="auto">
          <a:xfrm>
            <a:off x="10007101" y="296128"/>
            <a:ext cx="1050925" cy="1447800"/>
          </a:xfrm>
          <a:prstGeom prst="rect">
            <a:avLst/>
          </a:prstGeom>
          <a:noFill/>
          <a:ln w="9525">
            <a:noFill/>
            <a:miter lim="800000"/>
            <a:headEnd/>
            <a:tailEnd/>
          </a:ln>
        </p:spPr>
      </p:pic>
      <p:pic>
        <p:nvPicPr>
          <p:cNvPr id="7" name="Picture 6">
            <a:extLst>
              <a:ext uri="{FF2B5EF4-FFF2-40B4-BE49-F238E27FC236}">
                <a16:creationId xmlns:a16="http://schemas.microsoft.com/office/drawing/2014/main" id="{24BE5364-4AEB-4ED6-9A99-CE3BC4F7751B}"/>
              </a:ext>
            </a:extLst>
          </p:cNvPr>
          <p:cNvPicPr>
            <a:picLocks noChangeAspect="1"/>
          </p:cNvPicPr>
          <p:nvPr/>
        </p:nvPicPr>
        <p:blipFill>
          <a:blip r:embed="rId11"/>
          <a:stretch>
            <a:fillRect/>
          </a:stretch>
        </p:blipFill>
        <p:spPr>
          <a:xfrm>
            <a:off x="11287806" y="5497198"/>
            <a:ext cx="662531" cy="762914"/>
          </a:xfrm>
          <a:prstGeom prst="rect">
            <a:avLst/>
          </a:prstGeom>
        </p:spPr>
      </p:pic>
    </p:spTree>
    <p:extLst>
      <p:ext uri="{BB962C8B-B14F-4D97-AF65-F5344CB8AC3E}">
        <p14:creationId xmlns:p14="http://schemas.microsoft.com/office/powerpoint/2010/main" val="15791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iagram&#10;&#10;Description automatically generated">
            <a:extLst>
              <a:ext uri="{FF2B5EF4-FFF2-40B4-BE49-F238E27FC236}">
                <a16:creationId xmlns:a16="http://schemas.microsoft.com/office/drawing/2014/main" id="{8FA4849B-4981-45D1-82D7-D4243FFD96F0}"/>
              </a:ext>
            </a:extLst>
          </p:cNvPr>
          <p:cNvPicPr>
            <a:picLocks noChangeAspect="1"/>
          </p:cNvPicPr>
          <p:nvPr/>
        </p:nvPicPr>
        <p:blipFill>
          <a:blip r:embed="rId3"/>
          <a:stretch>
            <a:fillRect/>
          </a:stretch>
        </p:blipFill>
        <p:spPr>
          <a:xfrm>
            <a:off x="3413713" y="787400"/>
            <a:ext cx="7936578" cy="5039728"/>
          </a:xfrm>
          <a:prstGeom prst="rect">
            <a:avLst/>
          </a:prstGeom>
        </p:spPr>
      </p:pic>
      <p:sp>
        <p:nvSpPr>
          <p:cNvPr id="3" name="TextBox 2">
            <a:extLst>
              <a:ext uri="{FF2B5EF4-FFF2-40B4-BE49-F238E27FC236}">
                <a16:creationId xmlns:a16="http://schemas.microsoft.com/office/drawing/2014/main" id="{E0FE05DB-A8E3-4253-B442-EAB2F371F139}"/>
              </a:ext>
            </a:extLst>
          </p:cNvPr>
          <p:cNvSpPr txBox="1"/>
          <p:nvPr/>
        </p:nvSpPr>
        <p:spPr>
          <a:xfrm>
            <a:off x="655890" y="1106661"/>
            <a:ext cx="2624666" cy="4401205"/>
          </a:xfrm>
          <a:prstGeom prst="rect">
            <a:avLst/>
          </a:prstGeom>
          <a:noFill/>
        </p:spPr>
        <p:txBody>
          <a:bodyPr wrap="square" rtlCol="0">
            <a:spAutoFit/>
          </a:bodyPr>
          <a:lstStyle/>
          <a:p>
            <a:pPr algn="ctr"/>
            <a:r>
              <a:rPr lang="en-CA" sz="2800" b="1" dirty="0">
                <a:latin typeface="Century Gothic" panose="020B0502020202020204" pitchFamily="34" charset="0"/>
              </a:rPr>
              <a:t>Consider both energy and tension levels in order to determine the quadrant in which an individual may be operating.</a:t>
            </a:r>
          </a:p>
        </p:txBody>
      </p:sp>
    </p:spTree>
    <p:extLst>
      <p:ext uri="{BB962C8B-B14F-4D97-AF65-F5344CB8AC3E}">
        <p14:creationId xmlns:p14="http://schemas.microsoft.com/office/powerpoint/2010/main" val="17910817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D752-DC19-4046-8E22-BF1BB058DE3E}"/>
              </a:ext>
            </a:extLst>
          </p:cNvPr>
          <p:cNvSpPr>
            <a:spLocks noGrp="1"/>
          </p:cNvSpPr>
          <p:nvPr>
            <p:ph type="title"/>
          </p:nvPr>
        </p:nvSpPr>
        <p:spPr/>
        <p:txBody>
          <a:bodyPr/>
          <a:lstStyle/>
          <a:p>
            <a:r>
              <a:rPr lang="en-US" b="1" dirty="0">
                <a:latin typeface="Century Gothic" panose="020B0502020202020204" pitchFamily="34" charset="0"/>
              </a:rPr>
              <a:t>Identify your energy consumers</a:t>
            </a:r>
            <a:endParaRPr lang="en-CA"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553974CC-0BD7-4615-A5E8-BA417A138C93}"/>
              </a:ext>
            </a:extLst>
          </p:cNvPr>
          <p:cNvSpPr>
            <a:spLocks noGrp="1"/>
          </p:cNvSpPr>
          <p:nvPr>
            <p:ph idx="1"/>
          </p:nvPr>
        </p:nvSpPr>
        <p:spPr>
          <a:xfrm>
            <a:off x="1097280" y="2656113"/>
            <a:ext cx="10909190" cy="3570515"/>
          </a:xfrm>
        </p:spPr>
        <p:txBody>
          <a:bodyPr numCol="2">
            <a:normAutofit/>
          </a:bodyPr>
          <a:lstStyle/>
          <a:p>
            <a:pPr>
              <a:spcBef>
                <a:spcPts val="0"/>
              </a:spcBef>
              <a:spcAft>
                <a:spcPts val="600"/>
              </a:spcAft>
              <a:buFont typeface="Arial" panose="020B0604020202020204" pitchFamily="34" charset="0"/>
              <a:buChar char="•"/>
            </a:pPr>
            <a:r>
              <a:rPr lang="en-CA" sz="2800" dirty="0">
                <a:latin typeface="Century Gothic" panose="020B0502020202020204" pitchFamily="34" charset="0"/>
              </a:rPr>
              <a:t> Lighting?</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Noise?</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Visual clutter?</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Temperature?</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Having to wait?</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Junk food?</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A large crowd?</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Worry about appearance?</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Not enough sleep?</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Alcohol?</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Sugar/Salt?</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Allergies?</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Textures?</a:t>
            </a:r>
          </a:p>
          <a:p>
            <a:pPr>
              <a:spcBef>
                <a:spcPts val="0"/>
              </a:spcBef>
              <a:spcAft>
                <a:spcPts val="0"/>
              </a:spcAft>
              <a:buFont typeface="Arial" panose="020B0604020202020204" pitchFamily="34" charset="0"/>
              <a:buChar char="•"/>
            </a:pPr>
            <a:r>
              <a:rPr lang="en-CA" sz="2800" dirty="0">
                <a:latin typeface="Century Gothic" panose="020B0502020202020204" pitchFamily="34" charset="0"/>
              </a:rPr>
              <a:t> Can you think of others?</a:t>
            </a:r>
          </a:p>
        </p:txBody>
      </p:sp>
      <p:sp>
        <p:nvSpPr>
          <p:cNvPr id="4" name="TextBox 3">
            <a:extLst>
              <a:ext uri="{FF2B5EF4-FFF2-40B4-BE49-F238E27FC236}">
                <a16:creationId xmlns:a16="http://schemas.microsoft.com/office/drawing/2014/main" id="{C7046D16-FFD9-47F0-A0AC-05983E1F97DF}"/>
              </a:ext>
            </a:extLst>
          </p:cNvPr>
          <p:cNvSpPr txBox="1"/>
          <p:nvPr/>
        </p:nvSpPr>
        <p:spPr>
          <a:xfrm>
            <a:off x="1272209" y="2087217"/>
            <a:ext cx="9362661" cy="800219"/>
          </a:xfrm>
          <a:prstGeom prst="rect">
            <a:avLst/>
          </a:prstGeom>
          <a:noFill/>
        </p:spPr>
        <p:txBody>
          <a:bodyPr wrap="square" rtlCol="0">
            <a:spAutoFit/>
          </a:bodyPr>
          <a:lstStyle/>
          <a:p>
            <a:r>
              <a:rPr lang="en-CA" sz="2800" dirty="0">
                <a:latin typeface="Century Gothic" panose="020B0502020202020204" pitchFamily="34" charset="0"/>
              </a:rPr>
              <a:t>How do the following affect you?</a:t>
            </a:r>
          </a:p>
          <a:p>
            <a:endParaRPr lang="en-CA" dirty="0"/>
          </a:p>
        </p:txBody>
      </p:sp>
      <p:pic>
        <p:nvPicPr>
          <p:cNvPr id="5" name="Picture 4">
            <a:extLst>
              <a:ext uri="{FF2B5EF4-FFF2-40B4-BE49-F238E27FC236}">
                <a16:creationId xmlns:a16="http://schemas.microsoft.com/office/drawing/2014/main" id="{37604CDF-475A-4B55-99EA-58BE2B86C4FE}"/>
              </a:ext>
            </a:extLst>
          </p:cNvPr>
          <p:cNvPicPr>
            <a:picLocks noChangeAspect="1"/>
          </p:cNvPicPr>
          <p:nvPr/>
        </p:nvPicPr>
        <p:blipFill>
          <a:blip r:embed="rId3"/>
          <a:stretch>
            <a:fillRect/>
          </a:stretch>
        </p:blipFill>
        <p:spPr>
          <a:xfrm>
            <a:off x="11155363" y="5439638"/>
            <a:ext cx="662531" cy="762914"/>
          </a:xfrm>
          <a:prstGeom prst="rect">
            <a:avLst/>
          </a:prstGeom>
        </p:spPr>
      </p:pic>
    </p:spTree>
    <p:extLst>
      <p:ext uri="{BB962C8B-B14F-4D97-AF65-F5344CB8AC3E}">
        <p14:creationId xmlns:p14="http://schemas.microsoft.com/office/powerpoint/2010/main" val="4013199669"/>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308</TotalTime>
  <Words>2155</Words>
  <Application>Microsoft Office PowerPoint</Application>
  <PresentationFormat>Widescreen</PresentationFormat>
  <Paragraphs>227</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Bookman Old Style</vt:lpstr>
      <vt:lpstr>Calibri</vt:lpstr>
      <vt:lpstr>Century Gothic</vt:lpstr>
      <vt:lpstr>Courier New</vt:lpstr>
      <vt:lpstr>Franklin Gothic Book</vt:lpstr>
      <vt:lpstr>Roboto</vt:lpstr>
      <vt:lpstr>Wingdings</vt:lpstr>
      <vt:lpstr>1_RetrospectVTI</vt:lpstr>
      <vt:lpstr>Stress Recognition </vt:lpstr>
      <vt:lpstr>Acknowledgement</vt:lpstr>
      <vt:lpstr>A Symptom Inventory</vt:lpstr>
      <vt:lpstr>Our Objectives today</vt:lpstr>
      <vt:lpstr>The Shanker Framework© </vt:lpstr>
      <vt:lpstr>PowerPoint Presentation</vt:lpstr>
      <vt:lpstr>States of Arousal</vt:lpstr>
      <vt:lpstr>PowerPoint Presentation</vt:lpstr>
      <vt:lpstr>Identify your energy consumers</vt:lpstr>
      <vt:lpstr>Potential Stressors by Domain</vt:lpstr>
      <vt:lpstr>PowerPoint Presentation</vt:lpstr>
      <vt:lpstr>Brain-Body Connection is undeniable</vt:lpstr>
      <vt:lpstr>The Work of a Stress Detective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Recognition</dc:title>
  <dc:creator>Joseph Persia</dc:creator>
  <cp:lastModifiedBy>Joseph Persia</cp:lastModifiedBy>
  <cp:revision>14</cp:revision>
  <dcterms:created xsi:type="dcterms:W3CDTF">2020-12-28T14:27:00Z</dcterms:created>
  <dcterms:modified xsi:type="dcterms:W3CDTF">2021-02-22T01:46:28Z</dcterms:modified>
</cp:coreProperties>
</file>